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325" r:id="rId3"/>
    <p:sldId id="32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Lst>
  <p:sldSz cx="9144000" cy="5143500"/>
  <p:notesSz cx="6858000" cy="9144000"/>
  <p:embeddedFontLst>
    <p:embeddedFont>
      <p:font typeface="Raleway"/>
      <p:regular r:id="rId76"/>
    </p:embeddedFont>
    <p:embeddedFont>
      <p:font typeface="Lato" panose="020F0502020204030203"/>
      <p:regular r:id="rId77"/>
    </p:embeddedFont>
    <p:embeddedFont>
      <p:font typeface="Roboto Mono" panose="0000000900000000000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font" Target="fonts/font3.fntdata"/><Relationship Id="rId77" Type="http://schemas.openxmlformats.org/officeDocument/2006/relationships/font" Target="fonts/font2.fntdata"/><Relationship Id="rId76" Type="http://schemas.openxmlformats.org/officeDocument/2006/relationships/font" Target="fonts/font1.fntdata"/><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cb9a0b07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gd251bb473_0_6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251bb473_0_6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d251bb473_0_6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251bb473_0_6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 name="Shape 176"/>
        <p:cNvGrpSpPr/>
        <p:nvPr/>
      </p:nvGrpSpPr>
      <p:grpSpPr>
        <a:xfrm>
          <a:off x="0" y="0"/>
          <a:ext cx="0" cy="0"/>
          <a:chOff x="0" y="0"/>
          <a:chExt cx="0" cy="0"/>
        </a:xfrm>
      </p:grpSpPr>
      <p:sp>
        <p:nvSpPr>
          <p:cNvPr id="177" name="Google Shape;177;gd814cf7d3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d814cf7d3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g723630543_5_2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23630543_5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e965474a9_3_37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965474a9_3_3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e965474a9_3_3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965474a9_3_3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cb9a0b074_1_1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b9a0b074_1_1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18c6e0c4340_1_4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8c6e0c4340_1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18c6e0c4340_1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8c6e0c4340_1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18c6e0c4340_1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8c6e0c4340_1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cb9a0b07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 name="Shape 246"/>
        <p:cNvGrpSpPr/>
        <p:nvPr/>
      </p:nvGrpSpPr>
      <p:grpSpPr>
        <a:xfrm>
          <a:off x="0" y="0"/>
          <a:ext cx="0" cy="0"/>
          <a:chOff x="0" y="0"/>
          <a:chExt cx="0" cy="0"/>
        </a:xfrm>
      </p:grpSpPr>
      <p:sp>
        <p:nvSpPr>
          <p:cNvPr id="247" name="Google Shape;247;g18c6e0c4340_1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8c6e0c4340_1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18c6e0c4340_1_8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8c6e0c4340_1_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g18c6e0c4340_1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8c6e0c4340_1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18c6e0c4340_1_1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c6e0c4340_1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 name="Shape 289"/>
        <p:cNvGrpSpPr/>
        <p:nvPr/>
      </p:nvGrpSpPr>
      <p:grpSpPr>
        <a:xfrm>
          <a:off x="0" y="0"/>
          <a:ext cx="0" cy="0"/>
          <a:chOff x="0" y="0"/>
          <a:chExt cx="0" cy="0"/>
        </a:xfrm>
      </p:grpSpPr>
      <p:sp>
        <p:nvSpPr>
          <p:cNvPr id="290" name="Google Shape;290;g18c6e0c4340_1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8c6e0c4340_1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 name="Shape 297"/>
        <p:cNvGrpSpPr/>
        <p:nvPr/>
      </p:nvGrpSpPr>
      <p:grpSpPr>
        <a:xfrm>
          <a:off x="0" y="0"/>
          <a:ext cx="0" cy="0"/>
          <a:chOff x="0" y="0"/>
          <a:chExt cx="0" cy="0"/>
        </a:xfrm>
      </p:grpSpPr>
      <p:sp>
        <p:nvSpPr>
          <p:cNvPr id="298" name="Google Shape;298;g18c6e0c4340_1_1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8c6e0c4340_1_1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18c6e0c4340_1_1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8c6e0c4340_1_1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5" name="Shape 315"/>
        <p:cNvGrpSpPr/>
        <p:nvPr/>
      </p:nvGrpSpPr>
      <p:grpSpPr>
        <a:xfrm>
          <a:off x="0" y="0"/>
          <a:ext cx="0" cy="0"/>
          <a:chOff x="0" y="0"/>
          <a:chExt cx="0" cy="0"/>
        </a:xfrm>
      </p:grpSpPr>
      <p:sp>
        <p:nvSpPr>
          <p:cNvPr id="316" name="Google Shape;316;g18c6e0c4340_1_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8c6e0c4340_1_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g18c6e0c4340_1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8c6e0c4340_1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18c6e0c4340_1_1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8c6e0c4340_1_1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 name="Shape 81"/>
        <p:cNvGrpSpPr/>
        <p:nvPr/>
      </p:nvGrpSpPr>
      <p:grpSpPr>
        <a:xfrm>
          <a:off x="0" y="0"/>
          <a:ext cx="0" cy="0"/>
          <a:chOff x="0" y="0"/>
          <a:chExt cx="0" cy="0"/>
        </a:xfrm>
      </p:grpSpPr>
      <p:sp>
        <p:nvSpPr>
          <p:cNvPr id="82" name="Google Shape;82;gd5b15f0a3_5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5b15f0a3_5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g18c6e0c4340_1_1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8c6e0c4340_1_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g18c6e0c4340_1_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8c6e0c4340_1_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18c6e0c4340_1_2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8c6e0c4340_1_2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18c6e0c4340_1_2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8c6e0c4340_1_2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g18c6e0c4340_1_2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8c6e0c4340_1_2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5" name="Shape 385"/>
        <p:cNvGrpSpPr/>
        <p:nvPr/>
      </p:nvGrpSpPr>
      <p:grpSpPr>
        <a:xfrm>
          <a:off x="0" y="0"/>
          <a:ext cx="0" cy="0"/>
          <a:chOff x="0" y="0"/>
          <a:chExt cx="0" cy="0"/>
        </a:xfrm>
      </p:grpSpPr>
      <p:sp>
        <p:nvSpPr>
          <p:cNvPr id="386" name="Google Shape;386;g18c6e0c4340_1_2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8c6e0c4340_1_2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18c6e0c4340_1_2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8c6e0c4340_1_2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3" name="Shape 403"/>
        <p:cNvGrpSpPr/>
        <p:nvPr/>
      </p:nvGrpSpPr>
      <p:grpSpPr>
        <a:xfrm>
          <a:off x="0" y="0"/>
          <a:ext cx="0" cy="0"/>
          <a:chOff x="0" y="0"/>
          <a:chExt cx="0" cy="0"/>
        </a:xfrm>
      </p:grpSpPr>
      <p:sp>
        <p:nvSpPr>
          <p:cNvPr id="404" name="Google Shape;404;g18c6e0c4340_1_2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8c6e0c4340_1_2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1" name="Shape 411"/>
        <p:cNvGrpSpPr/>
        <p:nvPr/>
      </p:nvGrpSpPr>
      <p:grpSpPr>
        <a:xfrm>
          <a:off x="0" y="0"/>
          <a:ext cx="0" cy="0"/>
          <a:chOff x="0" y="0"/>
          <a:chExt cx="0" cy="0"/>
        </a:xfrm>
      </p:grpSpPr>
      <p:sp>
        <p:nvSpPr>
          <p:cNvPr id="412" name="Google Shape;412;g18c6e0c4340_1_2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8c6e0c4340_1_2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9" name="Shape 419"/>
        <p:cNvGrpSpPr/>
        <p:nvPr/>
      </p:nvGrpSpPr>
      <p:grpSpPr>
        <a:xfrm>
          <a:off x="0" y="0"/>
          <a:ext cx="0" cy="0"/>
          <a:chOff x="0" y="0"/>
          <a:chExt cx="0" cy="0"/>
        </a:xfrm>
      </p:grpSpPr>
      <p:sp>
        <p:nvSpPr>
          <p:cNvPr id="420" name="Google Shape;420;g18c6e0c4340_1_2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8c6e0c4340_1_2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 name="Shape 87"/>
        <p:cNvGrpSpPr/>
        <p:nvPr/>
      </p:nvGrpSpPr>
      <p:grpSpPr>
        <a:xfrm>
          <a:off x="0" y="0"/>
          <a:ext cx="0" cy="0"/>
          <a:chOff x="0" y="0"/>
          <a:chExt cx="0" cy="0"/>
        </a:xfrm>
      </p:grpSpPr>
      <p:sp>
        <p:nvSpPr>
          <p:cNvPr id="88" name="Google Shape;88;g18c6e0c4340_1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c6e0c4340_1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18c6e0c4340_1_2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8c6e0c4340_1_2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7" name="Shape 437"/>
        <p:cNvGrpSpPr/>
        <p:nvPr/>
      </p:nvGrpSpPr>
      <p:grpSpPr>
        <a:xfrm>
          <a:off x="0" y="0"/>
          <a:ext cx="0" cy="0"/>
          <a:chOff x="0" y="0"/>
          <a:chExt cx="0" cy="0"/>
        </a:xfrm>
      </p:grpSpPr>
      <p:sp>
        <p:nvSpPr>
          <p:cNvPr id="438" name="Google Shape;438;g18c6e0c4340_1_2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8c6e0c4340_1_2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7" name="Shape 447"/>
        <p:cNvGrpSpPr/>
        <p:nvPr/>
      </p:nvGrpSpPr>
      <p:grpSpPr>
        <a:xfrm>
          <a:off x="0" y="0"/>
          <a:ext cx="0" cy="0"/>
          <a:chOff x="0" y="0"/>
          <a:chExt cx="0" cy="0"/>
        </a:xfrm>
      </p:grpSpPr>
      <p:sp>
        <p:nvSpPr>
          <p:cNvPr id="448" name="Google Shape;448;g18c6e0c4340_1_3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8c6e0c4340_1_3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18c6e0c4340_1_3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8c6e0c4340_1_3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5" name="Shape 465"/>
        <p:cNvGrpSpPr/>
        <p:nvPr/>
      </p:nvGrpSpPr>
      <p:grpSpPr>
        <a:xfrm>
          <a:off x="0" y="0"/>
          <a:ext cx="0" cy="0"/>
          <a:chOff x="0" y="0"/>
          <a:chExt cx="0" cy="0"/>
        </a:xfrm>
      </p:grpSpPr>
      <p:sp>
        <p:nvSpPr>
          <p:cNvPr id="466" name="Google Shape;466;g18c6e0c4340_1_3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8c6e0c4340_1_3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18c6e0c4340_1_3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8c6e0c4340_1_3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3" name="Shape 483"/>
        <p:cNvGrpSpPr/>
        <p:nvPr/>
      </p:nvGrpSpPr>
      <p:grpSpPr>
        <a:xfrm>
          <a:off x="0" y="0"/>
          <a:ext cx="0" cy="0"/>
          <a:chOff x="0" y="0"/>
          <a:chExt cx="0" cy="0"/>
        </a:xfrm>
      </p:grpSpPr>
      <p:sp>
        <p:nvSpPr>
          <p:cNvPr id="484" name="Google Shape;484;g18c6e0c4340_1_3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8c6e0c4340_1_3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1" name="Shape 491"/>
        <p:cNvGrpSpPr/>
        <p:nvPr/>
      </p:nvGrpSpPr>
      <p:grpSpPr>
        <a:xfrm>
          <a:off x="0" y="0"/>
          <a:ext cx="0" cy="0"/>
          <a:chOff x="0" y="0"/>
          <a:chExt cx="0" cy="0"/>
        </a:xfrm>
      </p:grpSpPr>
      <p:sp>
        <p:nvSpPr>
          <p:cNvPr id="492" name="Google Shape;492;g18c6e0c4340_1_3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8c6e0c4340_1_3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1" name="Shape 501"/>
        <p:cNvGrpSpPr/>
        <p:nvPr/>
      </p:nvGrpSpPr>
      <p:grpSpPr>
        <a:xfrm>
          <a:off x="0" y="0"/>
          <a:ext cx="0" cy="0"/>
          <a:chOff x="0" y="0"/>
          <a:chExt cx="0" cy="0"/>
        </a:xfrm>
      </p:grpSpPr>
      <p:sp>
        <p:nvSpPr>
          <p:cNvPr id="502" name="Google Shape;502;g18c6e0c4340_1_3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8c6e0c4340_1_3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9" name="Shape 509"/>
        <p:cNvGrpSpPr/>
        <p:nvPr/>
      </p:nvGrpSpPr>
      <p:grpSpPr>
        <a:xfrm>
          <a:off x="0" y="0"/>
          <a:ext cx="0" cy="0"/>
          <a:chOff x="0" y="0"/>
          <a:chExt cx="0" cy="0"/>
        </a:xfrm>
      </p:grpSpPr>
      <p:sp>
        <p:nvSpPr>
          <p:cNvPr id="510" name="Google Shape;510;g18c6e0c4340_1_3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8c6e0c4340_1_3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gcb9a0b074_1_12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b9a0b074_1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18c6e0c4340_1_39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8c6e0c4340_1_39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9" name="Shape 529"/>
        <p:cNvGrpSpPr/>
        <p:nvPr/>
      </p:nvGrpSpPr>
      <p:grpSpPr>
        <a:xfrm>
          <a:off x="0" y="0"/>
          <a:ext cx="0" cy="0"/>
          <a:chOff x="0" y="0"/>
          <a:chExt cx="0" cy="0"/>
        </a:xfrm>
      </p:grpSpPr>
      <p:sp>
        <p:nvSpPr>
          <p:cNvPr id="530" name="Google Shape;530;g18c6e0c4340_1_4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8c6e0c4340_1_4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7" name="Shape 537"/>
        <p:cNvGrpSpPr/>
        <p:nvPr/>
      </p:nvGrpSpPr>
      <p:grpSpPr>
        <a:xfrm>
          <a:off x="0" y="0"/>
          <a:ext cx="0" cy="0"/>
          <a:chOff x="0" y="0"/>
          <a:chExt cx="0" cy="0"/>
        </a:xfrm>
      </p:grpSpPr>
      <p:sp>
        <p:nvSpPr>
          <p:cNvPr id="538" name="Google Shape;538;g18c6e0c4340_1_4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8c6e0c4340_1_4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7" name="Shape 547"/>
        <p:cNvGrpSpPr/>
        <p:nvPr/>
      </p:nvGrpSpPr>
      <p:grpSpPr>
        <a:xfrm>
          <a:off x="0" y="0"/>
          <a:ext cx="0" cy="0"/>
          <a:chOff x="0" y="0"/>
          <a:chExt cx="0" cy="0"/>
        </a:xfrm>
      </p:grpSpPr>
      <p:sp>
        <p:nvSpPr>
          <p:cNvPr id="548" name="Google Shape;548;gcb9a0b074_1_1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cb9a0b074_1_1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cb9a0b074_1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b9a0b074_1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g18c6e0c4340_1_6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8c6e0c4340_1_6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5" name="Shape 575"/>
        <p:cNvGrpSpPr/>
        <p:nvPr/>
      </p:nvGrpSpPr>
      <p:grpSpPr>
        <a:xfrm>
          <a:off x="0" y="0"/>
          <a:ext cx="0" cy="0"/>
          <a:chOff x="0" y="0"/>
          <a:chExt cx="0" cy="0"/>
        </a:xfrm>
      </p:grpSpPr>
      <p:sp>
        <p:nvSpPr>
          <p:cNvPr id="576" name="Google Shape;576;g18c6e0c4340_1_4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8c6e0c4340_1_4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g18c6e0c4340_1_4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8c6e0c4340_1_4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3" name="Shape 593"/>
        <p:cNvGrpSpPr/>
        <p:nvPr/>
      </p:nvGrpSpPr>
      <p:grpSpPr>
        <a:xfrm>
          <a:off x="0" y="0"/>
          <a:ext cx="0" cy="0"/>
          <a:chOff x="0" y="0"/>
          <a:chExt cx="0" cy="0"/>
        </a:xfrm>
      </p:grpSpPr>
      <p:sp>
        <p:nvSpPr>
          <p:cNvPr id="594" name="Google Shape;594;g18c6e0c4340_1_4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8c6e0c4340_1_4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 name="Shape 601"/>
        <p:cNvGrpSpPr/>
        <p:nvPr/>
      </p:nvGrpSpPr>
      <p:grpSpPr>
        <a:xfrm>
          <a:off x="0" y="0"/>
          <a:ext cx="0" cy="0"/>
          <a:chOff x="0" y="0"/>
          <a:chExt cx="0" cy="0"/>
        </a:xfrm>
      </p:grpSpPr>
      <p:sp>
        <p:nvSpPr>
          <p:cNvPr id="602" name="Google Shape;602;g18c6e0c4340_1_47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8c6e0c4340_1_4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100"/>
        <p:cNvGrpSpPr/>
        <p:nvPr/>
      </p:nvGrpSpPr>
      <p:grpSpPr>
        <a:xfrm>
          <a:off x="0" y="0"/>
          <a:ext cx="0" cy="0"/>
          <a:chOff x="0" y="0"/>
          <a:chExt cx="0" cy="0"/>
        </a:xfrm>
      </p:grpSpPr>
      <p:sp>
        <p:nvSpPr>
          <p:cNvPr id="101" name="Google Shape;101;g723630543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23630543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9" name="Shape 609"/>
        <p:cNvGrpSpPr/>
        <p:nvPr/>
      </p:nvGrpSpPr>
      <p:grpSpPr>
        <a:xfrm>
          <a:off x="0" y="0"/>
          <a:ext cx="0" cy="0"/>
          <a:chOff x="0" y="0"/>
          <a:chExt cx="0" cy="0"/>
        </a:xfrm>
      </p:grpSpPr>
      <p:sp>
        <p:nvSpPr>
          <p:cNvPr id="610" name="Google Shape;610;g18c6e0c4340_1_4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8c6e0c4340_1_4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8" name="Shape 618"/>
        <p:cNvGrpSpPr/>
        <p:nvPr/>
      </p:nvGrpSpPr>
      <p:grpSpPr>
        <a:xfrm>
          <a:off x="0" y="0"/>
          <a:ext cx="0" cy="0"/>
          <a:chOff x="0" y="0"/>
          <a:chExt cx="0" cy="0"/>
        </a:xfrm>
      </p:grpSpPr>
      <p:sp>
        <p:nvSpPr>
          <p:cNvPr id="619" name="Google Shape;619;g18c6e0c4340_1_5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8c6e0c4340_1_5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0" name="Shape 630"/>
        <p:cNvGrpSpPr/>
        <p:nvPr/>
      </p:nvGrpSpPr>
      <p:grpSpPr>
        <a:xfrm>
          <a:off x="0" y="0"/>
          <a:ext cx="0" cy="0"/>
          <a:chOff x="0" y="0"/>
          <a:chExt cx="0" cy="0"/>
        </a:xfrm>
      </p:grpSpPr>
      <p:sp>
        <p:nvSpPr>
          <p:cNvPr id="631" name="Google Shape;631;g18c6e0c4340_1_5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18c6e0c4340_1_5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8" name="Shape 638"/>
        <p:cNvGrpSpPr/>
        <p:nvPr/>
      </p:nvGrpSpPr>
      <p:grpSpPr>
        <a:xfrm>
          <a:off x="0" y="0"/>
          <a:ext cx="0" cy="0"/>
          <a:chOff x="0" y="0"/>
          <a:chExt cx="0" cy="0"/>
        </a:xfrm>
      </p:grpSpPr>
      <p:sp>
        <p:nvSpPr>
          <p:cNvPr id="639" name="Google Shape;639;g18c6e0c4340_1_5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8c6e0c4340_1_5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6" name="Shape 646"/>
        <p:cNvGrpSpPr/>
        <p:nvPr/>
      </p:nvGrpSpPr>
      <p:grpSpPr>
        <a:xfrm>
          <a:off x="0" y="0"/>
          <a:ext cx="0" cy="0"/>
          <a:chOff x="0" y="0"/>
          <a:chExt cx="0" cy="0"/>
        </a:xfrm>
      </p:grpSpPr>
      <p:sp>
        <p:nvSpPr>
          <p:cNvPr id="647" name="Google Shape;647;gcb9a0b074_2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cb9a0b074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8" name="Shape 658"/>
        <p:cNvGrpSpPr/>
        <p:nvPr/>
      </p:nvGrpSpPr>
      <p:grpSpPr>
        <a:xfrm>
          <a:off x="0" y="0"/>
          <a:ext cx="0" cy="0"/>
          <a:chOff x="0" y="0"/>
          <a:chExt cx="0" cy="0"/>
        </a:xfrm>
      </p:grpSpPr>
      <p:sp>
        <p:nvSpPr>
          <p:cNvPr id="659" name="Google Shape;659;gcb9a0b074_1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cb9a0b074_1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Google Shape;669;ge965474a9_3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e965474a9_3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8" name="Shape 678"/>
        <p:cNvGrpSpPr/>
        <p:nvPr/>
      </p:nvGrpSpPr>
      <p:grpSpPr>
        <a:xfrm>
          <a:off x="0" y="0"/>
          <a:ext cx="0" cy="0"/>
          <a:chOff x="0" y="0"/>
          <a:chExt cx="0" cy="0"/>
        </a:xfrm>
      </p:grpSpPr>
      <p:sp>
        <p:nvSpPr>
          <p:cNvPr id="679" name="Google Shape;679;g18c6e0c4340_1_5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18c6e0c4340_1_5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9" name="Shape 689"/>
        <p:cNvGrpSpPr/>
        <p:nvPr/>
      </p:nvGrpSpPr>
      <p:grpSpPr>
        <a:xfrm>
          <a:off x="0" y="0"/>
          <a:ext cx="0" cy="0"/>
          <a:chOff x="0" y="0"/>
          <a:chExt cx="0" cy="0"/>
        </a:xfrm>
      </p:grpSpPr>
      <p:sp>
        <p:nvSpPr>
          <p:cNvPr id="690" name="Google Shape;690;g18c6e0c4340_1_5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8c6e0c4340_1_5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0" name="Shape 700"/>
        <p:cNvGrpSpPr/>
        <p:nvPr/>
      </p:nvGrpSpPr>
      <p:grpSpPr>
        <a:xfrm>
          <a:off x="0" y="0"/>
          <a:ext cx="0" cy="0"/>
          <a:chOff x="0" y="0"/>
          <a:chExt cx="0" cy="0"/>
        </a:xfrm>
      </p:grpSpPr>
      <p:sp>
        <p:nvSpPr>
          <p:cNvPr id="701" name="Google Shape;701;g18c6e0c4340_1_6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8c6e0c4340_1_6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g18a432597c9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432597c9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18c6e0c4340_1_1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8c6e0c4340_1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 name="Shape 123"/>
        <p:cNvGrpSpPr/>
        <p:nvPr/>
      </p:nvGrpSpPr>
      <p:grpSpPr>
        <a:xfrm>
          <a:off x="0" y="0"/>
          <a:ext cx="0" cy="0"/>
          <a:chOff x="0" y="0"/>
          <a:chExt cx="0" cy="0"/>
        </a:xfrm>
      </p:grpSpPr>
      <p:sp>
        <p:nvSpPr>
          <p:cNvPr id="124" name="Google Shape;124;ge965474a9_3_2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e965474a9_3_2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1pPr>
            <a:lvl2pPr lvl="1"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2pPr>
            <a:lvl3pPr lvl="2"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3pPr>
            <a:lvl4pPr lvl="3"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4pPr>
            <a:lvl5pPr lvl="4"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5pPr>
            <a:lvl6pPr lvl="5"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6pPr>
            <a:lvl7pPr lvl="6"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7pPr>
            <a:lvl8pPr lvl="7"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8pPr>
            <a:lvl9pPr lvl="8" algn="ctr" rtl="0">
              <a:spcBef>
                <a:spcPts val="0"/>
              </a:spcBef>
              <a:spcAft>
                <a:spcPts val="0"/>
              </a:spcAft>
              <a:buClr>
                <a:schemeClr val="dk1"/>
              </a:buClr>
              <a:buSzPts val="9600"/>
              <a:buFont typeface="Lato" panose="020F0502020204030203"/>
              <a:buNone/>
              <a:defRPr sz="9600">
                <a:solidFill>
                  <a:schemeClr val="dk1"/>
                </a:solidFill>
                <a:latin typeface="Lato" panose="020F0502020204030203"/>
                <a:ea typeface="Lato" panose="020F0502020204030203"/>
                <a:cs typeface="Lato" panose="020F0502020204030203"/>
                <a:sym typeface="Lato" panose="020F0502020204030203"/>
              </a:defRPr>
            </a:lvl9pPr>
          </a:lstStyle>
          <a:p>
            <a:r>
              <a:t>xx%</a:t>
            </a:r>
          </a:p>
        </p:txBody>
      </p:sp>
      <p:sp>
        <p:nvSpPr>
          <p:cNvPr id="64" name="Google Shape;64;p11"/>
          <p:cNvSpPr txBox="1"/>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p:txBody>
      </p:sp>
      <p:sp>
        <p:nvSpPr>
          <p:cNvPr id="65" name="Google Shape;65;p11"/>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6" name="Shape 66"/>
        <p:cNvGrpSpPr/>
        <p:nvPr/>
      </p:nvGrpSpPr>
      <p:grpSpPr>
        <a:xfrm>
          <a:off x="0" y="0"/>
          <a:ext cx="0" cy="0"/>
          <a:chOff x="0" y="0"/>
          <a:chExt cx="0" cy="0"/>
        </a:xfrm>
      </p:grpSpPr>
      <p:sp>
        <p:nvSpPr>
          <p:cNvPr id="67" name="Google Shape;67;p12"/>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27" name="Google Shape;27;p4"/>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4" name="Google Shape;34;p5"/>
          <p:cNvSpPr txBox="1"/>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35" name="Google Shape;35;p5"/>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p:txBody>
      </p:sp>
      <p:sp>
        <p:nvSpPr>
          <p:cNvPr id="43" name="Google Shape;43;p7"/>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p:txBody>
      </p:sp>
      <p:sp>
        <p:nvSpPr>
          <p:cNvPr id="53" name="Google Shape;53;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p:txBody>
      </p:sp>
      <p:sp>
        <p:nvSpPr>
          <p:cNvPr id="59" name="Google Shape;59;p10"/>
          <p:cNvSpPr txBox="1"/>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p:txBody>
      </p:sp>
      <p:sp>
        <p:nvSpPr>
          <p:cNvPr id="7" name="Google Shape;7;p1"/>
          <p:cNvSpPr txBox="1"/>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panose="020F0502020204030203"/>
              <a:buChar char="●"/>
              <a:defRPr sz="1800">
                <a:solidFill>
                  <a:schemeClr val="dk2"/>
                </a:solidFill>
                <a:latin typeface="Lato" panose="020F0502020204030203"/>
                <a:ea typeface="Lato" panose="020F0502020204030203"/>
                <a:cs typeface="Lato" panose="020F0502020204030203"/>
                <a:sym typeface="Lato" panose="020F0502020204030203"/>
              </a:defRPr>
            </a:lvl1pPr>
            <a:lvl2pPr marL="914400" lvl="1"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2pPr>
            <a:lvl3pPr marL="1371600" lvl="2"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3pPr>
            <a:lvl4pPr marL="1828800" lvl="3"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4pPr>
            <a:lvl5pPr marL="2286000" lvl="4"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5pPr>
            <a:lvl6pPr marL="2743200" lvl="5"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6pPr>
            <a:lvl7pPr marL="3200400" lvl="6"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7pPr>
            <a:lvl8pPr marL="3657600" lvl="7" indent="-317500" rtl="0">
              <a:lnSpc>
                <a:spcPct val="115000"/>
              </a:lnSpc>
              <a:spcBef>
                <a:spcPts val="1600"/>
              </a:spcBef>
              <a:spcAft>
                <a:spcPts val="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8pPr>
            <a:lvl9pPr marL="4114800" lvl="8" indent="-317500" rtl="0">
              <a:lnSpc>
                <a:spcPct val="115000"/>
              </a:lnSpc>
              <a:spcBef>
                <a:spcPts val="1600"/>
              </a:spcBef>
              <a:spcAft>
                <a:spcPts val="1600"/>
              </a:spcAft>
              <a:buClr>
                <a:schemeClr val="dk2"/>
              </a:buClr>
              <a:buSzPts val="1400"/>
              <a:buFont typeface="Lato" panose="020F0502020204030203"/>
              <a:buChar char="■"/>
              <a:defRPr>
                <a:solidFill>
                  <a:schemeClr val="dk2"/>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panose="020F0502020204030203"/>
                <a:ea typeface="Lato" panose="020F0502020204030203"/>
                <a:cs typeface="Lato" panose="020F0502020204030203"/>
                <a:sym typeface="Lato" panose="020F0502020204030203"/>
              </a:defRPr>
            </a:lvl1pPr>
            <a:lvl2pPr lvl="1" algn="r" rtl="0">
              <a:buNone/>
              <a:defRPr sz="1000">
                <a:solidFill>
                  <a:schemeClr val="dk2"/>
                </a:solidFill>
                <a:latin typeface="Lato" panose="020F0502020204030203"/>
                <a:ea typeface="Lato" panose="020F0502020204030203"/>
                <a:cs typeface="Lato" panose="020F0502020204030203"/>
                <a:sym typeface="Lato" panose="020F0502020204030203"/>
              </a:defRPr>
            </a:lvl2pPr>
            <a:lvl3pPr lvl="2" algn="r" rtl="0">
              <a:buNone/>
              <a:defRPr sz="1000">
                <a:solidFill>
                  <a:schemeClr val="dk2"/>
                </a:solidFill>
                <a:latin typeface="Lato" panose="020F0502020204030203"/>
                <a:ea typeface="Lato" panose="020F0502020204030203"/>
                <a:cs typeface="Lato" panose="020F0502020204030203"/>
                <a:sym typeface="Lato" panose="020F0502020204030203"/>
              </a:defRPr>
            </a:lvl3pPr>
            <a:lvl4pPr lvl="3" algn="r" rtl="0">
              <a:buNone/>
              <a:defRPr sz="1000">
                <a:solidFill>
                  <a:schemeClr val="dk2"/>
                </a:solidFill>
                <a:latin typeface="Lato" panose="020F0502020204030203"/>
                <a:ea typeface="Lato" panose="020F0502020204030203"/>
                <a:cs typeface="Lato" panose="020F0502020204030203"/>
                <a:sym typeface="Lato" panose="020F0502020204030203"/>
              </a:defRPr>
            </a:lvl4pPr>
            <a:lvl5pPr lvl="4" algn="r" rtl="0">
              <a:buNone/>
              <a:defRPr sz="1000">
                <a:solidFill>
                  <a:schemeClr val="dk2"/>
                </a:solidFill>
                <a:latin typeface="Lato" panose="020F0502020204030203"/>
                <a:ea typeface="Lato" panose="020F0502020204030203"/>
                <a:cs typeface="Lato" panose="020F0502020204030203"/>
                <a:sym typeface="Lato" panose="020F0502020204030203"/>
              </a:defRPr>
            </a:lvl5pPr>
            <a:lvl6pPr lvl="5" algn="r" rtl="0">
              <a:buNone/>
              <a:defRPr sz="1000">
                <a:solidFill>
                  <a:schemeClr val="dk2"/>
                </a:solidFill>
                <a:latin typeface="Lato" panose="020F0502020204030203"/>
                <a:ea typeface="Lato" panose="020F0502020204030203"/>
                <a:cs typeface="Lato" panose="020F0502020204030203"/>
                <a:sym typeface="Lato" panose="020F0502020204030203"/>
              </a:defRPr>
            </a:lvl6pPr>
            <a:lvl7pPr lvl="6" algn="r" rtl="0">
              <a:buNone/>
              <a:defRPr sz="1000">
                <a:solidFill>
                  <a:schemeClr val="dk2"/>
                </a:solidFill>
                <a:latin typeface="Lato" panose="020F0502020204030203"/>
                <a:ea typeface="Lato" panose="020F0502020204030203"/>
                <a:cs typeface="Lato" panose="020F0502020204030203"/>
                <a:sym typeface="Lato" panose="020F0502020204030203"/>
              </a:defRPr>
            </a:lvl7pPr>
            <a:lvl8pPr lvl="7" algn="r" rtl="0">
              <a:buNone/>
              <a:defRPr sz="1000">
                <a:solidFill>
                  <a:schemeClr val="dk2"/>
                </a:solidFill>
                <a:latin typeface="Lato" panose="020F0502020204030203"/>
                <a:ea typeface="Lato" panose="020F0502020204030203"/>
                <a:cs typeface="Lato" panose="020F0502020204030203"/>
                <a:sym typeface="Lato" panose="020F0502020204030203"/>
              </a:defRPr>
            </a:lvl8pPr>
            <a:lvl9pPr lvl="8" algn="r" rtl="0">
              <a:buNone/>
              <a:defRPr sz="1000">
                <a:solidFill>
                  <a:schemeClr val="dk2"/>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4.png"/><Relationship Id="rId10" Type="http://schemas.openxmlformats.org/officeDocument/2006/relationships/notesSlide" Target="../notesSlides/notesSlide23.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8.xml"/><Relationship Id="rId2" Type="http://schemas.openxmlformats.org/officeDocument/2006/relationships/image" Target="../media/image42.png"/><Relationship Id="rId1" Type="http://schemas.openxmlformats.org/officeDocument/2006/relationships/image" Target="../media/image37.png"/></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8.xml"/><Relationship Id="rId4" Type="http://schemas.openxmlformats.org/officeDocument/2006/relationships/image" Target="../media/image43.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11.xml"/><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45.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7.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7.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59025" y="180116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a:latin typeface="American Typewriter Regular" panose="02090604020004020304" charset="0"/>
                <a:cs typeface="American Typewriter Regular" panose="02090604020004020304" charset="0"/>
              </a:rPr>
              <a:t>House Rent Prediction </a:t>
            </a:r>
            <a:br>
              <a:rPr lang="en-GB"/>
            </a:br>
            <a:br>
              <a:rPr dirty="0">
                <a:solidFill>
                  <a:schemeClr val="lt1"/>
                </a:solidFill>
              </a:rPr>
            </a:br>
            <a:endParaRPr lang="en-GB"/>
          </a:p>
        </p:txBody>
      </p:sp>
      <p:pic>
        <p:nvPicPr>
          <p:cNvPr id="1" name="Picture 0"/>
          <p:cNvPicPr>
            <a:picLocks noChangeAspect="1"/>
          </p:cNvPicPr>
          <p:nvPr/>
        </p:nvPicPr>
        <p:blipFill>
          <a:blip r:embed="rId1"/>
          <a:stretch>
            <a:fillRect/>
          </a:stretch>
        </p:blipFill>
        <p:spPr>
          <a:xfrm>
            <a:off x="6466205" y="514985"/>
            <a:ext cx="2677795" cy="9569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Approach </a:t>
            </a:r>
            <a:endParaRPr>
              <a:solidFill>
                <a:schemeClr val="accent5"/>
              </a:solidFill>
            </a:endParaRPr>
          </a:p>
        </p:txBody>
      </p:sp>
      <p:sp>
        <p:nvSpPr>
          <p:cNvPr id="167" name="Google Shape;167;p22"/>
          <p:cNvSpPr txBox="1"/>
          <p:nvPr/>
        </p:nvSpPr>
        <p:spPr>
          <a:xfrm>
            <a:off x="534725" y="1835925"/>
            <a:ext cx="8092500" cy="3126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2"/>
              </a:buClr>
              <a:buSzPts val="1400"/>
              <a:buFont typeface="Lato" panose="020F0502020204030203"/>
              <a:buChar char="●"/>
            </a:pPr>
            <a:r>
              <a:rPr lang="en-GB" b="1">
                <a:solidFill>
                  <a:schemeClr val="lt2"/>
                </a:solidFill>
                <a:latin typeface="Lato" panose="020F0502020204030203"/>
                <a:ea typeface="Lato" panose="020F0502020204030203"/>
                <a:cs typeface="Lato" panose="020F0502020204030203"/>
                <a:sym typeface="Lato" panose="020F0502020204030203"/>
              </a:rPr>
              <a:t>As stated earlier various MI algorithms can be used to predict the house rental values but according to our analysis we have found that compared to the other algorithms that we have used.</a:t>
            </a:r>
            <a:endParaRPr b="1">
              <a:solidFill>
                <a:schemeClr val="lt2"/>
              </a:solidFill>
              <a:latin typeface="Lato" panose="020F0502020204030203"/>
              <a:ea typeface="Lato" panose="020F0502020204030203"/>
              <a:cs typeface="Lato" panose="020F0502020204030203"/>
              <a:sym typeface="Lato" panose="020F0502020204030203"/>
            </a:endParaRPr>
          </a:p>
          <a:p>
            <a:pPr marL="457200" lvl="0" indent="-317500" algn="l" rtl="0">
              <a:lnSpc>
                <a:spcPct val="115000"/>
              </a:lnSpc>
              <a:spcBef>
                <a:spcPts val="0"/>
              </a:spcBef>
              <a:spcAft>
                <a:spcPts val="0"/>
              </a:spcAft>
              <a:buClr>
                <a:schemeClr val="lt2"/>
              </a:buClr>
              <a:buSzPts val="1400"/>
              <a:buFont typeface="Lato" panose="020F0502020204030203"/>
              <a:buChar char="●"/>
            </a:pPr>
            <a:r>
              <a:rPr lang="en-GB" b="1">
                <a:solidFill>
                  <a:schemeClr val="lt2"/>
                </a:solidFill>
                <a:latin typeface="Lato" panose="020F0502020204030203"/>
                <a:ea typeface="Lato" panose="020F0502020204030203"/>
                <a:cs typeface="Lato" panose="020F0502020204030203"/>
                <a:sym typeface="Lato" panose="020F0502020204030203"/>
              </a:rPr>
              <a:t>LightGBM which is a fast, distributed, high-performance gradient boosting framework that is based on the decision tree algorithm and is used for ranking, classification and many other machine learning tasks. </a:t>
            </a:r>
            <a:endParaRPr b="1">
              <a:solidFill>
                <a:schemeClr val="lt2"/>
              </a:solidFill>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r>
              <a:rPr lang="en-GB" b="1">
                <a:solidFill>
                  <a:schemeClr val="lt2"/>
                </a:solidFill>
                <a:latin typeface="Lato" panose="020F0502020204030203"/>
                <a:ea typeface="Lato" panose="020F0502020204030203"/>
                <a:cs typeface="Lato" panose="020F0502020204030203"/>
                <a:sym typeface="Lato" panose="020F0502020204030203"/>
              </a:rPr>
              <a:t>→ LightGBM splits the tree leaf-wise as opposed to other boosting algorithms that grow tree level-wise. It chooses the leaf with maximum delta loss to grow. </a:t>
            </a:r>
            <a:endParaRPr b="1">
              <a:solidFill>
                <a:schemeClr val="lt2"/>
              </a:solidFill>
              <a:latin typeface="Lato" panose="020F0502020204030203"/>
              <a:ea typeface="Lato" panose="020F0502020204030203"/>
              <a:cs typeface="Lato" panose="020F0502020204030203"/>
              <a:sym typeface="Lato" panose="020F0502020204030203"/>
            </a:endParaRPr>
          </a:p>
          <a:p>
            <a:pPr marL="457200" lvl="0" indent="0" algn="l" rtl="0">
              <a:lnSpc>
                <a:spcPct val="115000"/>
              </a:lnSpc>
              <a:spcBef>
                <a:spcPts val="0"/>
              </a:spcBef>
              <a:spcAft>
                <a:spcPts val="0"/>
              </a:spcAft>
              <a:buNone/>
            </a:pPr>
            <a:r>
              <a:rPr lang="en-GB" b="1">
                <a:solidFill>
                  <a:schemeClr val="lt2"/>
                </a:solidFill>
                <a:latin typeface="Lato" panose="020F0502020204030203"/>
                <a:ea typeface="Lato" panose="020F0502020204030203"/>
                <a:cs typeface="Lato" panose="020F0502020204030203"/>
                <a:sym typeface="Lato" panose="020F0502020204030203"/>
              </a:rPr>
              <a:t>→ Since the leaf is fixed, the leaf-wise algorithm has lower loss compared to the level-wise algorithm.</a:t>
            </a:r>
            <a:endParaRPr b="1">
              <a:solidFill>
                <a:schemeClr val="lt2"/>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endParaRPr b="1">
              <a:solidFill>
                <a:schemeClr val="lt2"/>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b="1">
              <a:solidFill>
                <a:schemeClr val="lt2"/>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accent5"/>
                </a:solidFill>
              </a:rPr>
              <a:t>EVALUATION METHOD:</a:t>
            </a:r>
            <a:endParaRPr>
              <a:solidFill>
                <a:schemeClr val="accent5"/>
              </a:solidFill>
            </a:endParaRPr>
          </a:p>
          <a:p>
            <a:pPr marL="0" lvl="0" indent="0" algn="l" rtl="0">
              <a:lnSpc>
                <a:spcPct val="115000"/>
              </a:lnSpc>
              <a:spcBef>
                <a:spcPts val="0"/>
              </a:spcBef>
              <a:spcAft>
                <a:spcPts val="0"/>
              </a:spcAft>
              <a:buNone/>
            </a:pPr>
            <a:endParaRPr>
              <a:solidFill>
                <a:schemeClr val="accent5"/>
              </a:solidFill>
            </a:endParaRPr>
          </a:p>
        </p:txBody>
      </p:sp>
      <p:sp>
        <p:nvSpPr>
          <p:cNvPr id="173" name="Google Shape;173;p23"/>
          <p:cNvSpPr txBox="1"/>
          <p:nvPr/>
        </p:nvSpPr>
        <p:spPr>
          <a:xfrm>
            <a:off x="481275" y="1504350"/>
            <a:ext cx="6060300" cy="21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panose="020B0604020202020204"/>
              <a:buNone/>
            </a:pPr>
            <a:r>
              <a:rPr lang="en-GB">
                <a:solidFill>
                  <a:schemeClr val="lt2"/>
                </a:solidFill>
                <a:latin typeface="Lato" panose="020F0502020204030203"/>
                <a:ea typeface="Lato" panose="020F0502020204030203"/>
                <a:cs typeface="Lato" panose="020F0502020204030203"/>
                <a:sym typeface="Lato" panose="020F0502020204030203"/>
              </a:rPr>
              <a:t>Evaluation metrics used in our project are </a:t>
            </a:r>
            <a:r>
              <a:rPr lang="en-GB" b="1">
                <a:solidFill>
                  <a:schemeClr val="lt2"/>
                </a:solidFill>
                <a:latin typeface="Lato" panose="020F0502020204030203"/>
                <a:ea typeface="Lato" panose="020F0502020204030203"/>
                <a:cs typeface="Lato" panose="020F0502020204030203"/>
                <a:sym typeface="Lato" panose="020F0502020204030203"/>
              </a:rPr>
              <a:t>R squared and Root mean squared error</a:t>
            </a:r>
            <a:r>
              <a:rPr lang="en-GB">
                <a:solidFill>
                  <a:schemeClr val="lt2"/>
                </a:solidFill>
                <a:latin typeface="Lato" panose="020F0502020204030203"/>
                <a:ea typeface="Lato" panose="020F0502020204030203"/>
                <a:cs typeface="Lato" panose="020F0502020204030203"/>
                <a:sym typeface="Lato" panose="020F0502020204030203"/>
              </a:rPr>
              <a:t> .</a:t>
            </a:r>
            <a:endParaRPr>
              <a:solidFill>
                <a:schemeClr val="lt2"/>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r>
              <a:rPr lang="en-GB">
                <a:solidFill>
                  <a:schemeClr val="lt2"/>
                </a:solidFill>
                <a:latin typeface="Lato" panose="020F0502020204030203"/>
                <a:ea typeface="Lato" panose="020F0502020204030203"/>
                <a:cs typeface="Lato" panose="020F0502020204030203"/>
                <a:sym typeface="Lato" panose="020F0502020204030203"/>
              </a:rPr>
              <a:t>Using the Light gbm method we have found that: </a:t>
            </a:r>
            <a:endParaRPr>
              <a:solidFill>
                <a:schemeClr val="lt2"/>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r>
              <a:rPr lang="en-GB">
                <a:solidFill>
                  <a:schemeClr val="lt2"/>
                </a:solidFill>
                <a:latin typeface="Lato" panose="020F0502020204030203"/>
                <a:ea typeface="Lato" panose="020F0502020204030203"/>
                <a:cs typeface="Lato" panose="020F0502020204030203"/>
                <a:sym typeface="Lato" panose="020F0502020204030203"/>
              </a:rPr>
              <a:t>1. The R squared value is greater than 0.71 which is higher compared to all the other tested models.</a:t>
            </a:r>
            <a:endParaRPr>
              <a:solidFill>
                <a:schemeClr val="lt2"/>
              </a:solidFill>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r>
              <a:rPr lang="en-GB">
                <a:solidFill>
                  <a:schemeClr val="lt2"/>
                </a:solidFill>
                <a:latin typeface="Lato" panose="020F0502020204030203"/>
                <a:ea typeface="Lato" panose="020F0502020204030203"/>
                <a:cs typeface="Lato" panose="020F0502020204030203"/>
                <a:sym typeface="Lato" panose="020F0502020204030203"/>
              </a:rPr>
              <a:t>2. The RMSE value is found to be 0.358 which is lesser than all the other tested models</a:t>
            </a:r>
            <a:endParaRPr>
              <a:solidFill>
                <a:schemeClr val="lt2"/>
              </a:solidFill>
              <a:latin typeface="Lato" panose="020F0502020204030203"/>
              <a:ea typeface="Lato" panose="020F0502020204030203"/>
              <a:cs typeface="Lato" panose="020F0502020204030203"/>
              <a:sym typeface="Lato" panose="020F0502020204030203"/>
            </a:endParaRPr>
          </a:p>
          <a:p>
            <a:pPr marL="0" lvl="0" indent="0" algn="l" rtl="0">
              <a:spcBef>
                <a:spcPts val="0"/>
              </a:spcBef>
              <a:spcAft>
                <a:spcPts val="0"/>
              </a:spcAft>
              <a:buNone/>
            </a:pPr>
            <a:endParaRPr>
              <a:solidFill>
                <a:schemeClr val="lt2"/>
              </a:solidFill>
              <a:latin typeface="Lato" panose="020F0502020204030203"/>
              <a:ea typeface="Lato" panose="020F0502020204030203"/>
              <a:cs typeface="Lato" panose="020F0502020204030203"/>
              <a:sym typeface="Lato" panose="020F0502020204030203"/>
            </a:endParaRPr>
          </a:p>
        </p:txBody>
      </p:sp>
      <p:pic>
        <p:nvPicPr>
          <p:cNvPr id="174" name="Google Shape;174;p23"/>
          <p:cNvPicPr preferRelativeResize="0"/>
          <p:nvPr/>
        </p:nvPicPr>
        <p:blipFill>
          <a:blip r:embed="rId1"/>
          <a:stretch>
            <a:fillRect/>
          </a:stretch>
        </p:blipFill>
        <p:spPr>
          <a:xfrm>
            <a:off x="481275" y="3402476"/>
            <a:ext cx="3133626" cy="1598626"/>
          </a:xfrm>
          <a:prstGeom prst="rect">
            <a:avLst/>
          </a:prstGeom>
          <a:noFill/>
          <a:ln>
            <a:noFill/>
          </a:ln>
        </p:spPr>
      </p:pic>
      <p:pic>
        <p:nvPicPr>
          <p:cNvPr id="175" name="Google Shape;175;p23"/>
          <p:cNvPicPr preferRelativeResize="0"/>
          <p:nvPr/>
        </p:nvPicPr>
        <p:blipFill>
          <a:blip r:embed="rId2"/>
          <a:stretch>
            <a:fillRect/>
          </a:stretch>
        </p:blipFill>
        <p:spPr>
          <a:xfrm>
            <a:off x="4056470" y="3313353"/>
            <a:ext cx="4848931" cy="159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9" name="Shape 179"/>
        <p:cNvGrpSpPr/>
        <p:nvPr/>
      </p:nvGrpSpPr>
      <p:grpSpPr>
        <a:xfrm>
          <a:off x="0" y="0"/>
          <a:ext cx="0" cy="0"/>
          <a:chOff x="0" y="0"/>
          <a:chExt cx="0" cy="0"/>
        </a:xfrm>
      </p:grpSpPr>
      <p:pic>
        <p:nvPicPr>
          <p:cNvPr id="180" name="Google Shape;180;p24" descr="Screen Shot 2015-11-20 at 9.47.21 AM.png"/>
          <p:cNvPicPr preferRelativeResize="0"/>
          <p:nvPr/>
        </p:nvPicPr>
        <p:blipFill rotWithShape="1">
          <a:blip r:embed="rId1"/>
          <a:srcRect l="4413" r="4404"/>
          <a:stretch>
            <a:fillRect/>
          </a:stretch>
        </p:blipFill>
        <p:spPr>
          <a:xfrm>
            <a:off x="0" y="0"/>
            <a:ext cx="9144000" cy="5143504"/>
          </a:xfrm>
          <a:prstGeom prst="rect">
            <a:avLst/>
          </a:prstGeom>
          <a:noFill/>
          <a:ln>
            <a:noFill/>
          </a:ln>
        </p:spPr>
      </p:pic>
      <p:sp>
        <p:nvSpPr>
          <p:cNvPr id="181" name="Google Shape;181;p24"/>
          <p:cNvSpPr txBox="1"/>
          <p:nvPr>
            <p:ph type="title"/>
          </p:nvPr>
        </p:nvSpPr>
        <p:spPr>
          <a:xfrm>
            <a:off x="3" y="-9"/>
            <a:ext cx="62442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EDA </a:t>
            </a:r>
            <a:endParaRPr lang="en-GB"/>
          </a:p>
          <a:p>
            <a:pPr marL="457200" lvl="0" indent="-330200" algn="l" rtl="0">
              <a:lnSpc>
                <a:spcPct val="115000"/>
              </a:lnSpc>
              <a:spcBef>
                <a:spcPts val="0"/>
              </a:spcBef>
              <a:spcAft>
                <a:spcPts val="0"/>
              </a:spcAft>
              <a:buSzPts val="1600"/>
              <a:buChar char="●"/>
            </a:pPr>
            <a:r>
              <a:rPr lang="en-GB" sz="1600"/>
              <a:t>Show the patterns and anomalies encountered along with the results of the hypothesis tests after conducting the EDA</a:t>
            </a:r>
            <a:endParaRPr sz="1600"/>
          </a:p>
          <a:p>
            <a:pPr marL="457200" lvl="0" indent="-330200" algn="l" rtl="0">
              <a:lnSpc>
                <a:spcPct val="115000"/>
              </a:lnSpc>
              <a:spcBef>
                <a:spcPts val="0"/>
              </a:spcBef>
              <a:spcAft>
                <a:spcPts val="0"/>
              </a:spcAft>
              <a:buSzPts val="1600"/>
              <a:buChar char="●"/>
            </a:pPr>
            <a:r>
              <a:rPr lang="en-GB" sz="1600"/>
              <a:t>Also add graphs which helped infer the most information </a:t>
            </a:r>
            <a:endParaRPr sz="1600"/>
          </a:p>
          <a:p>
            <a:pPr marL="0" lvl="0" indent="0" algn="l" rtl="0">
              <a:lnSpc>
                <a:spcPct val="115000"/>
              </a:lnSpc>
              <a:spcBef>
                <a:spcPts val="0"/>
              </a:spcBef>
              <a:spcAft>
                <a:spcPts val="0"/>
              </a:spcAft>
              <a:buClr>
                <a:schemeClr val="dk2"/>
              </a:buClr>
              <a:buSzPts val="1100"/>
              <a:buFont typeface="Arial" panose="020B0604020202020204"/>
              <a:buNone/>
            </a:pPr>
            <a:endParaRPr sz="1600"/>
          </a:p>
          <a:p>
            <a:pPr marL="0" lvl="0" indent="0" algn="l" rtl="0">
              <a:lnSpc>
                <a:spcPct val="115000"/>
              </a:lnSpc>
              <a:spcBef>
                <a:spcPts val="0"/>
              </a:spcBef>
              <a:spcAft>
                <a:spcPts val="0"/>
              </a:spcAft>
              <a:buClr>
                <a:schemeClr val="dk2"/>
              </a:buClr>
              <a:buSzPts val="1100"/>
              <a:buFont typeface="Arial" panose="020B0604020202020204"/>
              <a:buNone/>
            </a:pP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pic>
        <p:nvPicPr>
          <p:cNvPr id="182" name="Google Shape;182;p24"/>
          <p:cNvPicPr preferRelativeResize="0"/>
          <p:nvPr/>
        </p:nvPicPr>
        <p:blipFill>
          <a:blip r:embed="rId2"/>
          <a:stretch>
            <a:fillRect/>
          </a:stretch>
        </p:blipFill>
        <p:spPr>
          <a:xfrm>
            <a:off x="5830728" y="2072175"/>
            <a:ext cx="3313276" cy="2934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86" name="Shape 186"/>
        <p:cNvGrpSpPr/>
        <p:nvPr/>
      </p:nvGrpSpPr>
      <p:grpSpPr>
        <a:xfrm>
          <a:off x="0" y="0"/>
          <a:ext cx="0" cy="0"/>
          <a:chOff x="0" y="0"/>
          <a:chExt cx="0" cy="0"/>
        </a:xfrm>
      </p:grpSpPr>
      <p:sp>
        <p:nvSpPr>
          <p:cNvPr id="187" name="Google Shape;187;p25"/>
          <p:cNvSpPr txBox="1"/>
          <p:nvPr>
            <p:ph type="body" idx="4294967295"/>
          </p:nvPr>
        </p:nvSpPr>
        <p:spPr>
          <a:xfrm>
            <a:off x="481300" y="529650"/>
            <a:ext cx="4151100" cy="4084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endParaRPr>
              <a:solidFill>
                <a:schemeClr val="lt1"/>
              </a:solidFill>
            </a:endParaRPr>
          </a:p>
        </p:txBody>
      </p:sp>
      <p:pic>
        <p:nvPicPr>
          <p:cNvPr id="188" name="Google Shape;188;p25"/>
          <p:cNvPicPr preferRelativeResize="0"/>
          <p:nvPr/>
        </p:nvPicPr>
        <p:blipFill>
          <a:blip r:embed="rId1"/>
          <a:stretch>
            <a:fillRect/>
          </a:stretch>
        </p:blipFill>
        <p:spPr>
          <a:xfrm>
            <a:off x="4596300" y="0"/>
            <a:ext cx="4547699" cy="5143500"/>
          </a:xfrm>
          <a:prstGeom prst="rect">
            <a:avLst/>
          </a:prstGeom>
          <a:noFill/>
          <a:ln>
            <a:noFill/>
          </a:ln>
        </p:spPr>
      </p:pic>
      <p:pic>
        <p:nvPicPr>
          <p:cNvPr id="189" name="Google Shape;189;p25"/>
          <p:cNvPicPr preferRelativeResize="0"/>
          <p:nvPr/>
        </p:nvPicPr>
        <p:blipFill rotWithShape="1">
          <a:blip r:embed="rId2"/>
          <a:srcRect r="25116"/>
          <a:stretch>
            <a:fillRect/>
          </a:stretch>
        </p:blipFill>
        <p:spPr>
          <a:xfrm>
            <a:off x="0" y="0"/>
            <a:ext cx="4572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93" name="Shape 193"/>
        <p:cNvGrpSpPr/>
        <p:nvPr/>
      </p:nvGrpSpPr>
      <p:grpSpPr>
        <a:xfrm>
          <a:off x="0" y="0"/>
          <a:ext cx="0" cy="0"/>
          <a:chOff x="0" y="0"/>
          <a:chExt cx="0" cy="0"/>
        </a:xfrm>
      </p:grpSpPr>
      <p:sp>
        <p:nvSpPr>
          <p:cNvPr id="194" name="Google Shape;194;p26"/>
          <p:cNvSpPr txBox="1"/>
          <p:nvPr>
            <p:ph type="body" idx="1"/>
          </p:nvPr>
        </p:nvSpPr>
        <p:spPr>
          <a:xfrm>
            <a:off x="4832750" y="980400"/>
            <a:ext cx="4033800" cy="31827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1600"/>
              </a:spcAft>
              <a:buClr>
                <a:schemeClr val="dk2"/>
              </a:buClr>
              <a:buSzPts val="1100"/>
              <a:buFont typeface="Arial" panose="020B0604020202020204"/>
              <a:buNone/>
            </a:pPr>
            <a:r>
              <a:rPr lang="en-GB" sz="1050">
                <a:solidFill>
                  <a:schemeClr val="lt1"/>
                </a:solidFill>
              </a:rPr>
              <a:t>When our original continuous data do not follow the bell curve, we can log transform this data to make it as “normal” as possible so that the statistical analysis results from this data become more valid. In other words, the log transformation reduces or removes the skewness of our original data. It improves linearity between our dependent and independent variables. It boosts validity of our statistical analyses</a:t>
            </a:r>
            <a:endParaRPr sz="3000" b="1">
              <a:solidFill>
                <a:schemeClr val="lt1"/>
              </a:solidFill>
            </a:endParaRPr>
          </a:p>
        </p:txBody>
      </p:sp>
      <p:grpSp>
        <p:nvGrpSpPr>
          <p:cNvPr id="195" name="Google Shape;195;p26"/>
          <p:cNvGrpSpPr/>
          <p:nvPr/>
        </p:nvGrpSpPr>
        <p:grpSpPr>
          <a:xfrm>
            <a:off x="1331388" y="710410"/>
            <a:ext cx="2212050" cy="2685276"/>
            <a:chOff x="7999675" y="-1358262"/>
            <a:chExt cx="2212050" cy="2685276"/>
          </a:xfrm>
        </p:grpSpPr>
        <p:pic>
          <p:nvPicPr>
            <p:cNvPr id="196" name="Google Shape;196;p26"/>
            <p:cNvPicPr preferRelativeResize="0"/>
            <p:nvPr/>
          </p:nvPicPr>
          <p:blipFill>
            <a:blip r:embed="rId1"/>
            <a:stretch>
              <a:fillRect/>
            </a:stretch>
          </p:blipFill>
          <p:spPr>
            <a:xfrm>
              <a:off x="7999675" y="-1177980"/>
              <a:ext cx="2212050" cy="2504994"/>
            </a:xfrm>
            <a:prstGeom prst="rect">
              <a:avLst/>
            </a:prstGeom>
            <a:noFill/>
            <a:ln>
              <a:noFill/>
            </a:ln>
          </p:spPr>
        </p:pic>
        <p:pic>
          <p:nvPicPr>
            <p:cNvPr id="197" name="Google Shape;197;p26" descr="Piece of duct tape sticking a note to the slide"/>
            <p:cNvPicPr preferRelativeResize="0"/>
            <p:nvPr/>
          </p:nvPicPr>
          <p:blipFill rotWithShape="1">
            <a:blip r:embed="rId2"/>
            <a:srcRect l="9244" t="5926" r="2118" b="10011"/>
            <a:stretch>
              <a:fillRect/>
            </a:stretch>
          </p:blipFill>
          <p:spPr>
            <a:xfrm rot="154826">
              <a:off x="8567063" y="-1334206"/>
              <a:ext cx="1077273" cy="382687"/>
            </a:xfrm>
            <a:prstGeom prst="rect">
              <a:avLst/>
            </a:prstGeom>
            <a:noFill/>
            <a:ln>
              <a:noFill/>
            </a:ln>
          </p:spPr>
        </p:pic>
        <p:sp>
          <p:nvSpPr>
            <p:cNvPr id="198" name="Google Shape;198;p26"/>
            <p:cNvSpPr txBox="1"/>
            <p:nvPr/>
          </p:nvSpPr>
          <p:spPr>
            <a:xfrm>
              <a:off x="8141188" y="-927482"/>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i="1">
                  <a:solidFill>
                    <a:schemeClr val="dk2"/>
                  </a:solidFill>
                  <a:latin typeface="Roboto Mono" panose="00000009000000000000"/>
                  <a:ea typeface="Roboto Mono" panose="00000009000000000000"/>
                  <a:cs typeface="Roboto Mono" panose="00000009000000000000"/>
                  <a:sym typeface="Roboto Mono" panose="00000009000000000000"/>
                </a:rPr>
                <a:t>#We will apply Log Transformation in order to convert Rent into Normal Distribution</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8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log1p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050">
                <a:solidFill>
                  <a:schemeClr val="dk2"/>
                </a:solidFill>
                <a:highlight>
                  <a:srgbClr val="FFFFFF"/>
                </a:highlight>
              </a:endParaRPr>
            </a:p>
            <a:p>
              <a:pPr marL="0" lvl="0" indent="0" algn="l" rtl="0">
                <a:spcBef>
                  <a:spcPts val="800"/>
                </a:spcBef>
                <a:spcAft>
                  <a:spcPts val="800"/>
                </a:spcAft>
                <a:buNone/>
              </a:pPr>
              <a:endParaRPr sz="1050">
                <a:solidFill>
                  <a:schemeClr val="dk2"/>
                </a:solidFill>
                <a:highlight>
                  <a:srgbClr val="FFFFFF"/>
                </a:highligh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1"/>
          <a:srcRect r="11111" b="5329"/>
          <a:stretch>
            <a:fillRect/>
          </a:stretch>
        </p:blipFill>
        <p:spPr>
          <a:xfrm>
            <a:off x="0" y="0"/>
            <a:ext cx="9144000" cy="5143500"/>
          </a:xfrm>
          <a:prstGeom prst="rect">
            <a:avLst/>
          </a:prstGeom>
          <a:noFill/>
          <a:ln>
            <a:noFill/>
          </a:ln>
        </p:spPr>
      </p:pic>
      <p:sp>
        <p:nvSpPr>
          <p:cNvPr id="204" name="Google Shape;204;p27"/>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4200">
                <a:solidFill>
                  <a:schemeClr val="accent5"/>
                </a:solidFill>
              </a:rPr>
              <a:t>BOX PLOT</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205" name="Google Shape;205;p27"/>
          <p:cNvGrpSpPr/>
          <p:nvPr/>
        </p:nvGrpSpPr>
        <p:grpSpPr>
          <a:xfrm>
            <a:off x="6781388" y="2464035"/>
            <a:ext cx="2212050" cy="2537076"/>
            <a:chOff x="6803275" y="395363"/>
            <a:chExt cx="2212050" cy="2537076"/>
          </a:xfrm>
        </p:grpSpPr>
        <p:pic>
          <p:nvPicPr>
            <p:cNvPr id="206" name="Google Shape;206;p27"/>
            <p:cNvPicPr preferRelativeResize="0"/>
            <p:nvPr/>
          </p:nvPicPr>
          <p:blipFill>
            <a:blip r:embed="rId2"/>
            <a:stretch>
              <a:fillRect/>
            </a:stretch>
          </p:blipFill>
          <p:spPr>
            <a:xfrm>
              <a:off x="6803275" y="427445"/>
              <a:ext cx="2212050" cy="2504994"/>
            </a:xfrm>
            <a:prstGeom prst="rect">
              <a:avLst/>
            </a:prstGeom>
            <a:noFill/>
            <a:ln>
              <a:noFill/>
            </a:ln>
          </p:spPr>
        </p:pic>
        <p:pic>
          <p:nvPicPr>
            <p:cNvPr id="207" name="Google Shape;207;p27"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208" name="Google Shape;208;p2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boxplot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,data</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800"/>
                </a:spcBef>
                <a:spcAft>
                  <a:spcPts val="0"/>
                </a:spcAft>
                <a:buClr>
                  <a:schemeClr val="dk2"/>
                </a:buClr>
                <a:buSzPts val="1100"/>
                <a:buFont typeface="Arial" panose="020B0604020202020204"/>
                <a:buNone/>
              </a:pPr>
              <a:endParaRPr sz="1100">
                <a:solidFill>
                  <a:schemeClr val="dk2"/>
                </a:solidFill>
              </a:endParaRPr>
            </a:p>
            <a:p>
              <a:pPr marL="0" lvl="0" indent="0" algn="l" rtl="0">
                <a:spcBef>
                  <a:spcPts val="0"/>
                </a:spcBef>
                <a:spcAft>
                  <a:spcPts val="800"/>
                </a:spcAft>
                <a:buNone/>
              </a:pPr>
              <a:endParaRPr b="1">
                <a:solidFill>
                  <a:schemeClr val="dk1"/>
                </a:solidFill>
                <a:latin typeface="Raleway"/>
                <a:ea typeface="Raleway"/>
                <a:cs typeface="Raleway"/>
                <a:sym typeface="Raleway"/>
              </a:endParaRPr>
            </a:p>
          </p:txBody>
        </p:sp>
      </p:grpSp>
      <p:pic>
        <p:nvPicPr>
          <p:cNvPr id="209" name="Google Shape;209;p27"/>
          <p:cNvPicPr preferRelativeResize="0"/>
          <p:nvPr/>
        </p:nvPicPr>
        <p:blipFill>
          <a:blip r:embed="rId4"/>
          <a:stretch>
            <a:fillRect/>
          </a:stretch>
        </p:blipFill>
        <p:spPr>
          <a:xfrm>
            <a:off x="405053" y="1505075"/>
            <a:ext cx="3568750" cy="322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13" name="Shape 213"/>
        <p:cNvGrpSpPr/>
        <p:nvPr/>
      </p:nvGrpSpPr>
      <p:grpSpPr>
        <a:xfrm>
          <a:off x="0" y="0"/>
          <a:ext cx="0" cy="0"/>
          <a:chOff x="0" y="0"/>
          <a:chExt cx="0" cy="0"/>
        </a:xfrm>
      </p:grpSpPr>
      <p:pic>
        <p:nvPicPr>
          <p:cNvPr id="214" name="Google Shape;214;p28"/>
          <p:cNvPicPr preferRelativeResize="0"/>
          <p:nvPr/>
        </p:nvPicPr>
        <p:blipFill>
          <a:blip r:embed="rId1"/>
          <a:stretch>
            <a:fillRect/>
          </a:stretch>
        </p:blipFill>
        <p:spPr>
          <a:xfrm>
            <a:off x="2444700" y="162737"/>
            <a:ext cx="4254600" cy="4818038"/>
          </a:xfrm>
          <a:prstGeom prst="rect">
            <a:avLst/>
          </a:prstGeom>
          <a:noFill/>
          <a:ln>
            <a:noFill/>
          </a:ln>
        </p:spPr>
      </p:pic>
      <p:pic>
        <p:nvPicPr>
          <p:cNvPr id="215" name="Google Shape;215;p28"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216" name="Google Shape;216;p28"/>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217" name="Google Shape;217;p28"/>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aleway"/>
              <a:buChar char="➔"/>
            </a:pPr>
            <a:r>
              <a:rPr lang="en-GB" sz="1050" i="1">
                <a:latin typeface="Roboto Mono" panose="00000009000000000000"/>
                <a:ea typeface="Roboto Mono" panose="00000009000000000000"/>
                <a:cs typeface="Roboto Mono" panose="00000009000000000000"/>
                <a:sym typeface="Roboto Mono" panose="00000009000000000000"/>
              </a:rPr>
              <a:t>#Analyzing the Posted On column</a:t>
            </a:r>
            <a:endParaRPr sz="1050">
              <a:latin typeface="Roboto Mono" panose="00000009000000000000"/>
              <a:ea typeface="Roboto Mono" panose="00000009000000000000"/>
              <a:cs typeface="Roboto Mono" panose="00000009000000000000"/>
              <a:sym typeface="Roboto Mono" panose="00000009000000000000"/>
            </a:endParaRPr>
          </a:p>
          <a:p>
            <a:pPr marL="457200" lvl="0" indent="-317500" algn="l" rtl="0">
              <a:lnSpc>
                <a:spcPct val="170000"/>
              </a:lnSpc>
              <a:spcBef>
                <a:spcPts val="1000"/>
              </a:spcBef>
              <a:spcAft>
                <a:spcPts val="0"/>
              </a:spcAft>
              <a:buClr>
                <a:schemeClr val="dk1"/>
              </a:buClr>
              <a:buSzPts val="1400"/>
              <a:buFont typeface="Raleway"/>
              <a:buChar char="➔"/>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'Posted On'</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nunique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2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4200">
                <a:solidFill>
                  <a:schemeClr val="accent5"/>
                </a:solidFill>
              </a:rPr>
              <a:t>HISTOGRAM</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223" name="Google Shape;223;p29"/>
          <p:cNvGrpSpPr/>
          <p:nvPr/>
        </p:nvGrpSpPr>
        <p:grpSpPr>
          <a:xfrm>
            <a:off x="6781388" y="2464035"/>
            <a:ext cx="2212050" cy="2537076"/>
            <a:chOff x="6803275" y="395363"/>
            <a:chExt cx="2212050" cy="2537076"/>
          </a:xfrm>
        </p:grpSpPr>
        <p:pic>
          <p:nvPicPr>
            <p:cNvPr id="224" name="Google Shape;224;p29"/>
            <p:cNvPicPr preferRelativeResize="0"/>
            <p:nvPr/>
          </p:nvPicPr>
          <p:blipFill>
            <a:blip r:embed="rId1"/>
            <a:stretch>
              <a:fillRect/>
            </a:stretch>
          </p:blipFill>
          <p:spPr>
            <a:xfrm>
              <a:off x="6803275" y="427445"/>
              <a:ext cx="2212050" cy="2504994"/>
            </a:xfrm>
            <a:prstGeom prst="rect">
              <a:avLst/>
            </a:prstGeom>
            <a:noFill/>
            <a:ln>
              <a:noFill/>
            </a:ln>
          </p:spPr>
        </p:pic>
        <p:pic>
          <p:nvPicPr>
            <p:cNvPr id="225" name="Google Shape;225;p29"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226" name="Google Shape;226;p2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figure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(figsize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15</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8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histplot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'Posted On'</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8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xticks</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(rotation</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'vertical'</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8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show</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227" name="Google Shape;227;p29"/>
          <p:cNvPicPr preferRelativeResize="0"/>
          <p:nvPr/>
        </p:nvPicPr>
        <p:blipFill>
          <a:blip r:embed="rId3"/>
          <a:stretch>
            <a:fillRect/>
          </a:stretch>
        </p:blipFill>
        <p:spPr>
          <a:xfrm>
            <a:off x="374549" y="1468150"/>
            <a:ext cx="4941700" cy="353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31" name="Shape 231"/>
        <p:cNvGrpSpPr/>
        <p:nvPr/>
      </p:nvGrpSpPr>
      <p:grpSpPr>
        <a:xfrm>
          <a:off x="0" y="0"/>
          <a:ext cx="0" cy="0"/>
          <a:chOff x="0" y="0"/>
          <a:chExt cx="0" cy="0"/>
        </a:xfrm>
      </p:grpSpPr>
      <p:pic>
        <p:nvPicPr>
          <p:cNvPr id="232" name="Google Shape;232;p30"/>
          <p:cNvPicPr preferRelativeResize="0"/>
          <p:nvPr/>
        </p:nvPicPr>
        <p:blipFill>
          <a:blip r:embed="rId1"/>
          <a:stretch>
            <a:fillRect/>
          </a:stretch>
        </p:blipFill>
        <p:spPr>
          <a:xfrm>
            <a:off x="2444700" y="162737"/>
            <a:ext cx="4254600" cy="4818038"/>
          </a:xfrm>
          <a:prstGeom prst="rect">
            <a:avLst/>
          </a:prstGeom>
          <a:noFill/>
          <a:ln>
            <a:noFill/>
          </a:ln>
        </p:spPr>
      </p:pic>
      <p:pic>
        <p:nvPicPr>
          <p:cNvPr id="233" name="Google Shape;233;p30"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234" name="Google Shape;234;p30"/>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235" name="Google Shape;235;p30"/>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highlight>
                  <a:srgbClr val="F7F7F7"/>
                </a:highlight>
                <a:latin typeface="Roboto Mono" panose="00000009000000000000"/>
                <a:ea typeface="Roboto Mono" panose="00000009000000000000"/>
                <a:cs typeface="Roboto Mono" panose="00000009000000000000"/>
                <a:sym typeface="Roboto Mono" panose="00000009000000000000"/>
              </a:rPr>
              <a:t>#Analyzing the BHK column</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BHK</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unique</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Out[17]:</a:t>
            </a:r>
            <a:endParaRPr sz="1050">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3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array([2, 1, 3, 6, 4, 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050" i="1">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4200">
                <a:solidFill>
                  <a:schemeClr val="accent5"/>
                </a:solidFill>
              </a:rPr>
              <a:t>COUNT PLOT</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241" name="Google Shape;241;p31"/>
          <p:cNvGrpSpPr/>
          <p:nvPr/>
        </p:nvGrpSpPr>
        <p:grpSpPr>
          <a:xfrm>
            <a:off x="6781388" y="2464035"/>
            <a:ext cx="2212050" cy="2537076"/>
            <a:chOff x="6803275" y="395363"/>
            <a:chExt cx="2212050" cy="2537076"/>
          </a:xfrm>
        </p:grpSpPr>
        <p:pic>
          <p:nvPicPr>
            <p:cNvPr id="242" name="Google Shape;242;p31"/>
            <p:cNvPicPr preferRelativeResize="0"/>
            <p:nvPr/>
          </p:nvPicPr>
          <p:blipFill>
            <a:blip r:embed="rId1"/>
            <a:stretch>
              <a:fillRect/>
            </a:stretch>
          </p:blipFill>
          <p:spPr>
            <a:xfrm>
              <a:off x="6803275" y="427445"/>
              <a:ext cx="2212050" cy="2504994"/>
            </a:xfrm>
            <a:prstGeom prst="rect">
              <a:avLst/>
            </a:prstGeom>
            <a:noFill/>
            <a:ln>
              <a:noFill/>
            </a:ln>
          </p:spPr>
        </p:pic>
        <p:pic>
          <p:nvPicPr>
            <p:cNvPr id="243" name="Google Shape;243;p31"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244" name="Google Shape;244;p3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countplot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'BHK'</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,data</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40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Out[18]:</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a:solidFill>
                  <a:schemeClr val="dk2"/>
                </a:solidFill>
              </a:endParaRPr>
            </a:p>
            <a:p>
              <a:pPr marL="0" lvl="0" indent="0" algn="l" rtl="0">
                <a:lnSpc>
                  <a:spcPct val="170000"/>
                </a:lnSpc>
                <a:spcBef>
                  <a:spcPts val="0"/>
                </a:spcBef>
                <a:spcAft>
                  <a:spcPts val="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245" name="Google Shape;245;p31"/>
          <p:cNvPicPr preferRelativeResize="0"/>
          <p:nvPr/>
        </p:nvPicPr>
        <p:blipFill>
          <a:blip r:embed="rId3"/>
          <a:stretch>
            <a:fillRect/>
          </a:stretch>
        </p:blipFill>
        <p:spPr>
          <a:xfrm>
            <a:off x="283112" y="1492575"/>
            <a:ext cx="4019212" cy="2679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pic>
        <p:nvPicPr>
          <p:cNvPr id="1" name="Picture 0"/>
          <p:cNvPicPr>
            <a:picLocks noChangeAspect="1"/>
          </p:cNvPicPr>
          <p:nvPr/>
        </p:nvPicPr>
        <p:blipFill>
          <a:blip r:embed="rId1"/>
          <a:stretch>
            <a:fillRect/>
          </a:stretch>
        </p:blipFill>
        <p:spPr>
          <a:xfrm>
            <a:off x="6466205" y="514985"/>
            <a:ext cx="2677795" cy="956945"/>
          </a:xfrm>
          <a:prstGeom prst="rect">
            <a:avLst/>
          </a:prstGeom>
        </p:spPr>
      </p:pic>
      <p:graphicFrame>
        <p:nvGraphicFramePr>
          <p:cNvPr id="2" name="Table 1"/>
          <p:cNvGraphicFramePr/>
          <p:nvPr/>
        </p:nvGraphicFramePr>
        <p:xfrm>
          <a:off x="1371600" y="1809750"/>
          <a:ext cx="6400800" cy="1524000"/>
        </p:xfrm>
        <a:graphic>
          <a:graphicData uri="http://schemas.openxmlformats.org/drawingml/2006/table">
            <a:tbl>
              <a:tblPr firstRow="1" bandRow="1">
                <a:tableStyleId>{5C22544A-7EE6-4342-B048-85BDC9FD1C3A}</a:tableStyleId>
              </a:tblPr>
              <a:tblGrid>
                <a:gridCol w="1668145"/>
                <a:gridCol w="4732655"/>
              </a:tblGrid>
              <a:tr h="381000">
                <a:tc>
                  <a:txBody>
                    <a:bodyPr/>
                    <a:p>
                      <a:pPr>
                        <a:buNone/>
                      </a:pPr>
                      <a:r>
                        <a:rPr lang="en-US"/>
                        <a:t>SRN </a:t>
                      </a:r>
                      <a:endParaRPr lang="en-US"/>
                    </a:p>
                  </a:txBody>
                  <a:tcPr>
                    <a:solidFill>
                      <a:schemeClr val="tx2"/>
                    </a:solidFill>
                  </a:tcPr>
                </a:tc>
                <a:tc>
                  <a:txBody>
                    <a:bodyPr/>
                    <a:p>
                      <a:pPr>
                        <a:buNone/>
                      </a:pPr>
                      <a:r>
                        <a:rPr lang="en-US"/>
                        <a:t>NAME </a:t>
                      </a:r>
                      <a:endParaRPr lang="en-US"/>
                    </a:p>
                  </a:txBody>
                  <a:tcPr>
                    <a:solidFill>
                      <a:schemeClr val="tx2"/>
                    </a:solidFill>
                  </a:tcPr>
                </a:tc>
              </a:tr>
              <a:tr h="381000">
                <a:tc>
                  <a:txBody>
                    <a:bodyPr/>
                    <a:p>
                      <a:pPr>
                        <a:buNone/>
                      </a:pPr>
                      <a:r>
                        <a:rPr lang="en-US"/>
                        <a:t>PES2UG20CS914</a:t>
                      </a:r>
                      <a:endParaRPr lang="en-US"/>
                    </a:p>
                  </a:txBody>
                  <a:tcPr>
                    <a:solidFill>
                      <a:schemeClr val="bg1"/>
                    </a:solidFill>
                  </a:tcPr>
                </a:tc>
                <a:tc>
                  <a:txBody>
                    <a:bodyPr/>
                    <a:p>
                      <a:pPr>
                        <a:buNone/>
                      </a:pPr>
                      <a:r>
                        <a:rPr lang="en-US"/>
                        <a:t>PARTH SINGH </a:t>
                      </a:r>
                      <a:endParaRPr lang="en-US"/>
                    </a:p>
                  </a:txBody>
                  <a:tcPr>
                    <a:solidFill>
                      <a:schemeClr val="bg1"/>
                    </a:solidFill>
                  </a:tcPr>
                </a:tc>
              </a:tr>
              <a:tr h="381000">
                <a:tc>
                  <a:txBody>
                    <a:bodyPr/>
                    <a:p>
                      <a:pPr>
                        <a:buNone/>
                      </a:pPr>
                      <a:r>
                        <a:rPr lang="en-US"/>
                        <a:t>PES2UG20CS906</a:t>
                      </a:r>
                      <a:endParaRPr lang="en-US"/>
                    </a:p>
                  </a:txBody>
                  <a:tcPr>
                    <a:solidFill>
                      <a:schemeClr val="bg1"/>
                    </a:solidFill>
                  </a:tcPr>
                </a:tc>
                <a:tc>
                  <a:txBody>
                    <a:bodyPr/>
                    <a:p>
                      <a:pPr>
                        <a:buNone/>
                      </a:pPr>
                      <a:r>
                        <a:rPr lang="en-US"/>
                        <a:t>DISHA SINGH D</a:t>
                      </a:r>
                      <a:endParaRPr lang="en-US"/>
                    </a:p>
                  </a:txBody>
                  <a:tcPr>
                    <a:solidFill>
                      <a:schemeClr val="bg1"/>
                    </a:solidFill>
                  </a:tcPr>
                </a:tc>
              </a:tr>
              <a:tr h="381000">
                <a:tc>
                  <a:txBody>
                    <a:bodyPr/>
                    <a:p>
                      <a:pPr>
                        <a:buNone/>
                      </a:pPr>
                      <a:r>
                        <a:rPr lang="en-US"/>
                        <a:t>PES2UG20CS901</a:t>
                      </a:r>
                      <a:endParaRPr lang="en-US"/>
                    </a:p>
                  </a:txBody>
                  <a:tcPr>
                    <a:solidFill>
                      <a:schemeClr val="bg1"/>
                    </a:solidFill>
                  </a:tcPr>
                </a:tc>
                <a:tc>
                  <a:txBody>
                    <a:bodyPr/>
                    <a:p>
                      <a:pPr>
                        <a:buNone/>
                      </a:pPr>
                      <a:r>
                        <a:rPr lang="en-US"/>
                        <a:t>ARJUN VINAY AVADHANI</a:t>
                      </a:r>
                      <a:endParaRPr lang="en-US"/>
                    </a:p>
                  </a:txBody>
                  <a:tcPr>
                    <a:solidFill>
                      <a:schemeClr val="bg1"/>
                    </a:solidFill>
                  </a:tcPr>
                </a:tc>
              </a:tr>
            </a:tbl>
          </a:graphicData>
        </a:graphic>
      </p:graphicFrame>
      <p:sp>
        <p:nvSpPr>
          <p:cNvPr id="80" name="Google Shape;80;p14"/>
          <p:cNvSpPr txBox="1"/>
          <p:nvPr/>
        </p:nvSpPr>
        <p:spPr>
          <a:xfrm>
            <a:off x="1371860" y="1280130"/>
            <a:ext cx="2476500" cy="415500"/>
          </a:xfrm>
          <a:prstGeom prst="rect">
            <a:avLst/>
          </a:prstGeom>
          <a:noFill/>
          <a:ln>
            <a:noFill/>
          </a:ln>
        </p:spPr>
        <p:txBody>
          <a:bodyPr spcFirstLastPara="1" wrap="square" lIns="91425" tIns="91425" rIns="91425" bIns="91425" anchor="t" anchorCtr="0">
            <a:spAutoFit/>
          </a:bodyPr>
          <a:p>
            <a:pPr marL="0" lvl="0" indent="0" algn="l" rtl="0">
              <a:spcBef>
                <a:spcPts val="0"/>
              </a:spcBef>
              <a:spcAft>
                <a:spcPts val="0"/>
              </a:spcAft>
              <a:buNone/>
            </a:pPr>
            <a:r>
              <a:rPr lang="en-GB" sz="1500" b="1">
                <a:solidFill>
                  <a:schemeClr val="bg1"/>
                </a:solidFill>
                <a:latin typeface="Raleway"/>
                <a:ea typeface="Raleway"/>
                <a:cs typeface="Raleway"/>
                <a:sym typeface="Raleway"/>
              </a:rPr>
              <a:t>SUBMITTED BY </a:t>
            </a:r>
            <a:endParaRPr lang="en-GB" sz="1500" b="1">
              <a:solidFill>
                <a:schemeClr val="bg1"/>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4200">
                <a:solidFill>
                  <a:schemeClr val="accent5"/>
                </a:solidFill>
              </a:rPr>
              <a:t>BAR PLOT</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251" name="Google Shape;251;p32"/>
          <p:cNvGrpSpPr/>
          <p:nvPr/>
        </p:nvGrpSpPr>
        <p:grpSpPr>
          <a:xfrm>
            <a:off x="6781388" y="2464035"/>
            <a:ext cx="2212050" cy="2537076"/>
            <a:chOff x="6803275" y="395363"/>
            <a:chExt cx="2212050" cy="2537076"/>
          </a:xfrm>
        </p:grpSpPr>
        <p:pic>
          <p:nvPicPr>
            <p:cNvPr id="252" name="Google Shape;252;p32"/>
            <p:cNvPicPr preferRelativeResize="0"/>
            <p:nvPr/>
          </p:nvPicPr>
          <p:blipFill>
            <a:blip r:embed="rId1"/>
            <a:stretch>
              <a:fillRect/>
            </a:stretch>
          </p:blipFill>
          <p:spPr>
            <a:xfrm>
              <a:off x="6803275" y="427445"/>
              <a:ext cx="2212050" cy="2504994"/>
            </a:xfrm>
            <a:prstGeom prst="rect">
              <a:avLst/>
            </a:prstGeom>
            <a:noFill/>
            <a:ln>
              <a:noFill/>
            </a:ln>
          </p:spPr>
        </p:pic>
        <p:pic>
          <p:nvPicPr>
            <p:cNvPr id="253" name="Google Shape;253;p32"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254" name="Google Shape;254;p32"/>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barplot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'BHK'</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,y</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,data</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800"/>
                </a:spcBef>
                <a:spcAft>
                  <a:spcPts val="0"/>
                </a:spcAft>
                <a:buClr>
                  <a:schemeClr val="dk2"/>
                </a:buClr>
                <a:buSzPts val="1100"/>
                <a:buFont typeface="Arial" panose="020B0604020202020204"/>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Clr>
                  <a:schemeClr val="dk2"/>
                </a:buClr>
                <a:buSzPts val="1100"/>
                <a:buFont typeface="Arial" panose="020B0604020202020204"/>
                <a:buNone/>
              </a:pPr>
              <a:endParaRPr sz="1100">
                <a:solidFill>
                  <a:schemeClr val="dk2"/>
                </a:solidFill>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255" name="Google Shape;255;p32"/>
          <p:cNvPicPr preferRelativeResize="0"/>
          <p:nvPr/>
        </p:nvPicPr>
        <p:blipFill>
          <a:blip r:embed="rId3"/>
          <a:stretch>
            <a:fillRect/>
          </a:stretch>
        </p:blipFill>
        <p:spPr>
          <a:xfrm>
            <a:off x="370150" y="1477350"/>
            <a:ext cx="3638550" cy="24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1"/>
          <a:stretch>
            <a:fillRect/>
          </a:stretch>
        </p:blipFill>
        <p:spPr>
          <a:xfrm>
            <a:off x="2444700" y="162737"/>
            <a:ext cx="4254600" cy="4818038"/>
          </a:xfrm>
          <a:prstGeom prst="rect">
            <a:avLst/>
          </a:prstGeom>
          <a:noFill/>
          <a:ln>
            <a:noFill/>
          </a:ln>
        </p:spPr>
      </p:pic>
      <p:pic>
        <p:nvPicPr>
          <p:cNvPr id="261" name="Google Shape;261;p33"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262" name="Google Shape;262;p33"/>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263" name="Google Shape;263;p33"/>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Observation:</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The Average Rent of the 5BHK is the highest compared to all.</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1500"/>
              </a:spcBef>
              <a:spcAft>
                <a:spcPts val="1000"/>
              </a:spcAft>
              <a:buNone/>
            </a:pPr>
            <a:endParaRPr sz="10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4200">
                <a:solidFill>
                  <a:schemeClr val="accent5"/>
                </a:solidFill>
              </a:rPr>
              <a:t>BOX PLOT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269" name="Google Shape;269;p34"/>
          <p:cNvGrpSpPr/>
          <p:nvPr/>
        </p:nvGrpSpPr>
        <p:grpSpPr>
          <a:xfrm>
            <a:off x="6781388" y="2464035"/>
            <a:ext cx="2212050" cy="2537076"/>
            <a:chOff x="6803275" y="395363"/>
            <a:chExt cx="2212050" cy="2537076"/>
          </a:xfrm>
        </p:grpSpPr>
        <p:pic>
          <p:nvPicPr>
            <p:cNvPr id="270" name="Google Shape;270;p34"/>
            <p:cNvPicPr preferRelativeResize="0"/>
            <p:nvPr/>
          </p:nvPicPr>
          <p:blipFill>
            <a:blip r:embed="rId1"/>
            <a:stretch>
              <a:fillRect/>
            </a:stretch>
          </p:blipFill>
          <p:spPr>
            <a:xfrm>
              <a:off x="6803275" y="427445"/>
              <a:ext cx="2212050" cy="2504994"/>
            </a:xfrm>
            <a:prstGeom prst="rect">
              <a:avLst/>
            </a:prstGeom>
            <a:noFill/>
            <a:ln>
              <a:noFill/>
            </a:ln>
          </p:spPr>
        </p:pic>
        <p:pic>
          <p:nvPicPr>
            <p:cNvPr id="271" name="Google Shape;271;p34"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272" name="Google Shape;272;p34"/>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figure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(figsize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7</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5</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8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boxplot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'BHK'</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,y</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8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show</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273" name="Google Shape;273;p34"/>
          <p:cNvPicPr preferRelativeResize="0"/>
          <p:nvPr/>
        </p:nvPicPr>
        <p:blipFill>
          <a:blip r:embed="rId3"/>
          <a:stretch>
            <a:fillRect/>
          </a:stretch>
        </p:blipFill>
        <p:spPr>
          <a:xfrm>
            <a:off x="400050" y="1528213"/>
            <a:ext cx="4171950" cy="301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4200">
                <a:solidFill>
                  <a:schemeClr val="accent5"/>
                </a:solidFill>
              </a:rPr>
              <a:t>HISTOGRAM AGAIN </a:t>
            </a: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279" name="Google Shape;279;p35"/>
          <p:cNvGrpSpPr/>
          <p:nvPr/>
        </p:nvGrpSpPr>
        <p:grpSpPr>
          <a:xfrm>
            <a:off x="6931938" y="-50240"/>
            <a:ext cx="2212050" cy="2679001"/>
            <a:chOff x="6803275" y="253438"/>
            <a:chExt cx="2212050" cy="2679001"/>
          </a:xfrm>
        </p:grpSpPr>
        <p:pic>
          <p:nvPicPr>
            <p:cNvPr id="280" name="Google Shape;280;p35"/>
            <p:cNvPicPr preferRelativeResize="0"/>
            <p:nvPr/>
          </p:nvPicPr>
          <p:blipFill>
            <a:blip r:embed="rId1"/>
            <a:stretch>
              <a:fillRect/>
            </a:stretch>
          </p:blipFill>
          <p:spPr>
            <a:xfrm>
              <a:off x="6803275" y="427445"/>
              <a:ext cx="2212050" cy="2504994"/>
            </a:xfrm>
            <a:prstGeom prst="rect">
              <a:avLst/>
            </a:prstGeom>
            <a:noFill/>
            <a:ln>
              <a:noFill/>
            </a:ln>
          </p:spPr>
        </p:pic>
        <p:pic>
          <p:nvPicPr>
            <p:cNvPr id="281" name="Google Shape;281;p35" descr="Piece of duct tape sticking a note to the slide"/>
            <p:cNvPicPr preferRelativeResize="0"/>
            <p:nvPr/>
          </p:nvPicPr>
          <p:blipFill rotWithShape="1">
            <a:blip r:embed="rId2"/>
            <a:srcRect l="9244" t="5926" r="2118" b="10011"/>
            <a:stretch>
              <a:fillRect/>
            </a:stretch>
          </p:blipFill>
          <p:spPr>
            <a:xfrm rot="154826">
              <a:off x="7094563" y="277494"/>
              <a:ext cx="1077273" cy="382687"/>
            </a:xfrm>
            <a:prstGeom prst="rect">
              <a:avLst/>
            </a:prstGeom>
            <a:noFill/>
            <a:ln>
              <a:noFill/>
            </a:ln>
          </p:spPr>
        </p:pic>
        <p:sp>
          <p:nvSpPr>
            <p:cNvPr id="282" name="Google Shape;282;p3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007B00"/>
                  </a:solidFill>
                  <a:latin typeface="Roboto Mono" panose="00000009000000000000"/>
                  <a:ea typeface="Roboto Mono" panose="00000009000000000000"/>
                  <a:cs typeface="Roboto Mono" panose="00000009000000000000"/>
                  <a:sym typeface="Roboto Mono" panose="00000009000000000000"/>
                </a:rPr>
                <a:t>for</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i </a:t>
              </a:r>
              <a:r>
                <a:rPr lang="en-GB" sz="1050" b="1">
                  <a:solidFill>
                    <a:srgbClr val="AA22FF"/>
                  </a:solidFill>
                  <a:latin typeface="Roboto Mono" panose="00000009000000000000"/>
                  <a:ea typeface="Roboto Mono" panose="00000009000000000000"/>
                  <a:cs typeface="Roboto Mono" panose="00000009000000000000"/>
                  <a:sym typeface="Roboto Mono" panose="00000009000000000000"/>
                </a:rPr>
                <a:t>in</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050">
                  <a:solidFill>
                    <a:srgbClr val="008000"/>
                  </a:solidFill>
                  <a:latin typeface="Roboto Mono" panose="00000009000000000000"/>
                  <a:ea typeface="Roboto Mono" panose="00000009000000000000"/>
                  <a:cs typeface="Roboto Mono" panose="00000009000000000000"/>
                  <a:sym typeface="Roboto Mono" panose="00000009000000000000"/>
                </a:rPr>
                <a:t>range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6</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8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histplot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'BHK'</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i</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show</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800"/>
                </a:spcBef>
                <a:spcAft>
                  <a:spcPts val="0"/>
                </a:spcAft>
                <a:buClr>
                  <a:schemeClr val="dk2"/>
                </a:buClr>
                <a:buSzPts val="1100"/>
                <a:buFont typeface="Arial" panose="020B0604020202020204"/>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283" name="Google Shape;283;p35"/>
          <p:cNvPicPr preferRelativeResize="0"/>
          <p:nvPr/>
        </p:nvPicPr>
        <p:blipFill rotWithShape="1">
          <a:blip r:embed="rId3"/>
          <a:srcRect r="-44550" b="-44550"/>
          <a:stretch>
            <a:fillRect/>
          </a:stretch>
        </p:blipFill>
        <p:spPr>
          <a:xfrm>
            <a:off x="283088" y="1382125"/>
            <a:ext cx="3705225" cy="2495550"/>
          </a:xfrm>
          <a:prstGeom prst="rect">
            <a:avLst/>
          </a:prstGeom>
          <a:noFill/>
          <a:ln>
            <a:noFill/>
          </a:ln>
        </p:spPr>
      </p:pic>
      <p:pic>
        <p:nvPicPr>
          <p:cNvPr id="284" name="Google Shape;284;p35"/>
          <p:cNvPicPr preferRelativeResize="0"/>
          <p:nvPr/>
        </p:nvPicPr>
        <p:blipFill>
          <a:blip r:embed="rId4"/>
          <a:stretch>
            <a:fillRect/>
          </a:stretch>
        </p:blipFill>
        <p:spPr>
          <a:xfrm>
            <a:off x="2841125" y="1382125"/>
            <a:ext cx="2404625" cy="1706025"/>
          </a:xfrm>
          <a:prstGeom prst="rect">
            <a:avLst/>
          </a:prstGeom>
          <a:noFill/>
          <a:ln>
            <a:noFill/>
          </a:ln>
        </p:spPr>
      </p:pic>
      <p:pic>
        <p:nvPicPr>
          <p:cNvPr id="285" name="Google Shape;285;p35"/>
          <p:cNvPicPr preferRelativeResize="0"/>
          <p:nvPr/>
        </p:nvPicPr>
        <p:blipFill>
          <a:blip r:embed="rId5"/>
          <a:stretch>
            <a:fillRect/>
          </a:stretch>
        </p:blipFill>
        <p:spPr>
          <a:xfrm>
            <a:off x="5311030" y="1382125"/>
            <a:ext cx="2532991" cy="1706025"/>
          </a:xfrm>
          <a:prstGeom prst="rect">
            <a:avLst/>
          </a:prstGeom>
          <a:noFill/>
          <a:ln>
            <a:noFill/>
          </a:ln>
        </p:spPr>
      </p:pic>
      <p:pic>
        <p:nvPicPr>
          <p:cNvPr id="286" name="Google Shape;286;p35"/>
          <p:cNvPicPr preferRelativeResize="0"/>
          <p:nvPr/>
        </p:nvPicPr>
        <p:blipFill>
          <a:blip r:embed="rId6"/>
          <a:stretch>
            <a:fillRect/>
          </a:stretch>
        </p:blipFill>
        <p:spPr>
          <a:xfrm>
            <a:off x="562425" y="3140800"/>
            <a:ext cx="2212050" cy="1800575"/>
          </a:xfrm>
          <a:prstGeom prst="rect">
            <a:avLst/>
          </a:prstGeom>
          <a:noFill/>
          <a:ln>
            <a:noFill/>
          </a:ln>
        </p:spPr>
      </p:pic>
      <p:pic>
        <p:nvPicPr>
          <p:cNvPr id="287" name="Google Shape;287;p35"/>
          <p:cNvPicPr preferRelativeResize="0"/>
          <p:nvPr/>
        </p:nvPicPr>
        <p:blipFill>
          <a:blip r:embed="rId7"/>
          <a:stretch>
            <a:fillRect/>
          </a:stretch>
        </p:blipFill>
        <p:spPr>
          <a:xfrm>
            <a:off x="3046525" y="3172450"/>
            <a:ext cx="2199225" cy="1737275"/>
          </a:xfrm>
          <a:prstGeom prst="rect">
            <a:avLst/>
          </a:prstGeom>
          <a:noFill/>
          <a:ln>
            <a:noFill/>
          </a:ln>
        </p:spPr>
      </p:pic>
      <p:pic>
        <p:nvPicPr>
          <p:cNvPr id="288" name="Google Shape;288;p35"/>
          <p:cNvPicPr preferRelativeResize="0"/>
          <p:nvPr/>
        </p:nvPicPr>
        <p:blipFill>
          <a:blip r:embed="rId8"/>
          <a:stretch>
            <a:fillRect/>
          </a:stretch>
        </p:blipFill>
        <p:spPr>
          <a:xfrm>
            <a:off x="5517800" y="3140800"/>
            <a:ext cx="2326225" cy="163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292" name="Shape 292"/>
        <p:cNvGrpSpPr/>
        <p:nvPr/>
      </p:nvGrpSpPr>
      <p:grpSpPr>
        <a:xfrm>
          <a:off x="0" y="0"/>
          <a:ext cx="0" cy="0"/>
          <a:chOff x="0" y="0"/>
          <a:chExt cx="0" cy="0"/>
        </a:xfrm>
      </p:grpSpPr>
      <p:pic>
        <p:nvPicPr>
          <p:cNvPr id="293" name="Google Shape;293;p36"/>
          <p:cNvPicPr preferRelativeResize="0"/>
          <p:nvPr/>
        </p:nvPicPr>
        <p:blipFill>
          <a:blip r:embed="rId1"/>
          <a:stretch>
            <a:fillRect/>
          </a:stretch>
        </p:blipFill>
        <p:spPr>
          <a:xfrm>
            <a:off x="2444700" y="162737"/>
            <a:ext cx="4254600" cy="4818038"/>
          </a:xfrm>
          <a:prstGeom prst="rect">
            <a:avLst/>
          </a:prstGeom>
          <a:noFill/>
          <a:ln>
            <a:noFill/>
          </a:ln>
        </p:spPr>
      </p:pic>
      <p:pic>
        <p:nvPicPr>
          <p:cNvPr id="294" name="Google Shape;294;p36"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295" name="Google Shape;295;p36"/>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296" name="Google Shape;296;p36"/>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Observation:</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Each BHK contains a lot of Outliers.</a:t>
            </a:r>
            <a:endParaRPr sz="1050">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150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Insights</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Will Remove few of them without making the Dataset Thin</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1500"/>
              </a:spcBef>
              <a:spcAft>
                <a:spcPts val="1000"/>
              </a:spcAft>
              <a:buNone/>
            </a:pPr>
            <a:endParaRPr sz="1050" b="1">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00" name="Shape 300"/>
        <p:cNvGrpSpPr/>
        <p:nvPr/>
      </p:nvGrpSpPr>
      <p:grpSpPr>
        <a:xfrm>
          <a:off x="0" y="0"/>
          <a:ext cx="0" cy="0"/>
          <a:chOff x="0" y="0"/>
          <a:chExt cx="0" cy="0"/>
        </a:xfrm>
      </p:grpSpPr>
      <p:pic>
        <p:nvPicPr>
          <p:cNvPr id="301" name="Google Shape;301;p37"/>
          <p:cNvPicPr preferRelativeResize="0"/>
          <p:nvPr/>
        </p:nvPicPr>
        <p:blipFill>
          <a:blip r:embed="rId1"/>
          <a:stretch>
            <a:fillRect/>
          </a:stretch>
        </p:blipFill>
        <p:spPr>
          <a:xfrm>
            <a:off x="2444700" y="162737"/>
            <a:ext cx="4254600" cy="4818038"/>
          </a:xfrm>
          <a:prstGeom prst="rect">
            <a:avLst/>
          </a:prstGeom>
          <a:noFill/>
          <a:ln>
            <a:noFill/>
          </a:ln>
        </p:spPr>
      </p:pic>
      <p:pic>
        <p:nvPicPr>
          <p:cNvPr id="302" name="Google Shape;302;p37"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303" name="Google Shape;303;p37"/>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304" name="Google Shape;304;p37"/>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latin typeface="Roboto Mono" panose="00000009000000000000"/>
                <a:ea typeface="Roboto Mono" panose="00000009000000000000"/>
                <a:cs typeface="Roboto Mono" panose="00000009000000000000"/>
                <a:sym typeface="Roboto Mono" panose="00000009000000000000"/>
              </a:rPr>
              <a:t>#Analyzing the Size column</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i="1">
                <a:latin typeface="Roboto Mono" panose="00000009000000000000"/>
                <a:ea typeface="Roboto Mono" panose="00000009000000000000"/>
                <a:cs typeface="Roboto Mono" panose="00000009000000000000"/>
                <a:sym typeface="Roboto Mono" panose="00000009000000000000"/>
              </a:rPr>
              <a:t>#Unique values of Size</a:t>
            </a:r>
            <a:endParaRPr sz="1050">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'Size'</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nunique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050" b="1">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#Distribution of Size column</a:t>
            </a: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310" name="Google Shape;310;p38"/>
          <p:cNvGrpSpPr/>
          <p:nvPr/>
        </p:nvGrpSpPr>
        <p:grpSpPr>
          <a:xfrm>
            <a:off x="6781388" y="2464035"/>
            <a:ext cx="2212050" cy="2537076"/>
            <a:chOff x="6803275" y="395363"/>
            <a:chExt cx="2212050" cy="2537076"/>
          </a:xfrm>
        </p:grpSpPr>
        <p:pic>
          <p:nvPicPr>
            <p:cNvPr id="311" name="Google Shape;311;p38"/>
            <p:cNvPicPr preferRelativeResize="0"/>
            <p:nvPr/>
          </p:nvPicPr>
          <p:blipFill>
            <a:blip r:embed="rId1"/>
            <a:stretch>
              <a:fillRect/>
            </a:stretch>
          </p:blipFill>
          <p:spPr>
            <a:xfrm>
              <a:off x="6803275" y="427445"/>
              <a:ext cx="2212050" cy="2504994"/>
            </a:xfrm>
            <a:prstGeom prst="rect">
              <a:avLst/>
            </a:prstGeom>
            <a:noFill/>
            <a:ln>
              <a:noFill/>
            </a:ln>
          </p:spPr>
        </p:pic>
        <p:pic>
          <p:nvPicPr>
            <p:cNvPr id="312" name="Google Shape;312;p38"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313" name="Google Shape;313;p3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histplot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Size</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,kde</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rgbClr val="3D7E7E"/>
                  </a:solidFill>
                  <a:highlight>
                    <a:srgbClr val="F7F7F7"/>
                  </a:highlight>
                  <a:latin typeface="Roboto Mono" panose="00000009000000000000"/>
                  <a:ea typeface="Roboto Mono" panose="00000009000000000000"/>
                  <a:cs typeface="Roboto Mono" panose="00000009000000000000"/>
                  <a:sym typeface="Roboto Mono" panose="00000009000000000000"/>
                </a:rPr>
                <a:t>True</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800"/>
                </a:spcBef>
                <a:spcAft>
                  <a:spcPts val="0"/>
                </a:spcAft>
                <a:buClr>
                  <a:schemeClr val="dk2"/>
                </a:buClr>
                <a:buSzPts val="1100"/>
                <a:buFont typeface="Arial" panose="020B0604020202020204"/>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Clr>
                  <a:schemeClr val="dk2"/>
                </a:buClr>
                <a:buSzPts val="1100"/>
                <a:buFont typeface="Arial" panose="020B0604020202020204"/>
                <a:buNone/>
              </a:pPr>
              <a:endParaRPr sz="1100">
                <a:solidFill>
                  <a:schemeClr val="dk2"/>
                </a:solidFill>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314" name="Google Shape;314;p38"/>
          <p:cNvPicPr preferRelativeResize="0"/>
          <p:nvPr/>
        </p:nvPicPr>
        <p:blipFill>
          <a:blip r:embed="rId3"/>
          <a:stretch>
            <a:fillRect/>
          </a:stretch>
        </p:blipFill>
        <p:spPr>
          <a:xfrm>
            <a:off x="357263" y="1569375"/>
            <a:ext cx="3705225" cy="2495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#Distribution of Size column</a:t>
            </a: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320" name="Google Shape;320;p39"/>
          <p:cNvGrpSpPr/>
          <p:nvPr/>
        </p:nvGrpSpPr>
        <p:grpSpPr>
          <a:xfrm>
            <a:off x="6781388" y="2464035"/>
            <a:ext cx="2212050" cy="2537076"/>
            <a:chOff x="6803275" y="395363"/>
            <a:chExt cx="2212050" cy="2537076"/>
          </a:xfrm>
        </p:grpSpPr>
        <p:pic>
          <p:nvPicPr>
            <p:cNvPr id="321" name="Google Shape;321;p39"/>
            <p:cNvPicPr preferRelativeResize="0"/>
            <p:nvPr/>
          </p:nvPicPr>
          <p:blipFill>
            <a:blip r:embed="rId1"/>
            <a:stretch>
              <a:fillRect/>
            </a:stretch>
          </p:blipFill>
          <p:spPr>
            <a:xfrm>
              <a:off x="6803275" y="427445"/>
              <a:ext cx="2212050" cy="2504994"/>
            </a:xfrm>
            <a:prstGeom prst="rect">
              <a:avLst/>
            </a:prstGeom>
            <a:noFill/>
            <a:ln>
              <a:noFill/>
            </a:ln>
          </p:spPr>
        </p:pic>
        <p:pic>
          <p:nvPicPr>
            <p:cNvPr id="322" name="Google Shape;322;p39"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323" name="Google Shape;323;p3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figure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(figsize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5</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5</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8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scatterplot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Size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,y</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8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show</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324" name="Google Shape;324;p39"/>
          <p:cNvPicPr preferRelativeResize="0"/>
          <p:nvPr/>
        </p:nvPicPr>
        <p:blipFill>
          <a:blip r:embed="rId3"/>
          <a:stretch>
            <a:fillRect/>
          </a:stretch>
        </p:blipFill>
        <p:spPr>
          <a:xfrm>
            <a:off x="386663" y="1194963"/>
            <a:ext cx="3114675" cy="301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#Distribution of Size column</a:t>
            </a: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330" name="Google Shape;330;p40"/>
          <p:cNvGrpSpPr/>
          <p:nvPr/>
        </p:nvGrpSpPr>
        <p:grpSpPr>
          <a:xfrm>
            <a:off x="6781388" y="2464035"/>
            <a:ext cx="2212050" cy="2537076"/>
            <a:chOff x="6803275" y="395363"/>
            <a:chExt cx="2212050" cy="2537076"/>
          </a:xfrm>
        </p:grpSpPr>
        <p:pic>
          <p:nvPicPr>
            <p:cNvPr id="331" name="Google Shape;331;p40"/>
            <p:cNvPicPr preferRelativeResize="0"/>
            <p:nvPr/>
          </p:nvPicPr>
          <p:blipFill>
            <a:blip r:embed="rId1"/>
            <a:stretch>
              <a:fillRect/>
            </a:stretch>
          </p:blipFill>
          <p:spPr>
            <a:xfrm>
              <a:off x="6803275" y="427445"/>
              <a:ext cx="2212050" cy="2504994"/>
            </a:xfrm>
            <a:prstGeom prst="rect">
              <a:avLst/>
            </a:prstGeom>
            <a:noFill/>
            <a:ln>
              <a:noFill/>
            </a:ln>
          </p:spPr>
        </p:pic>
        <p:pic>
          <p:nvPicPr>
            <p:cNvPr id="332" name="Google Shape;332;p40"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333" name="Google Shape;333;p40"/>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boxplot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'Size'</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,data</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800"/>
                </a:spcBef>
                <a:spcAft>
                  <a:spcPts val="0"/>
                </a:spcAft>
                <a:buClr>
                  <a:schemeClr val="dk2"/>
                </a:buClr>
                <a:buSzPts val="1100"/>
                <a:buFont typeface="Arial" panose="020B0604020202020204"/>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Out[25]:</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Clr>
                  <a:schemeClr val="dk2"/>
                </a:buClr>
                <a:buSzPts val="1100"/>
                <a:buFont typeface="Arial" panose="020B0604020202020204"/>
                <a:buNone/>
              </a:pPr>
              <a:endParaRPr sz="1100">
                <a:solidFill>
                  <a:schemeClr val="dk2"/>
                </a:solidFill>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334" name="Google Shape;334;p40"/>
          <p:cNvPicPr preferRelativeResize="0"/>
          <p:nvPr/>
        </p:nvPicPr>
        <p:blipFill>
          <a:blip r:embed="rId3"/>
          <a:stretch>
            <a:fillRect/>
          </a:stretch>
        </p:blipFill>
        <p:spPr>
          <a:xfrm>
            <a:off x="339200" y="1201275"/>
            <a:ext cx="3352800" cy="2495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38" name="Shape 338"/>
        <p:cNvGrpSpPr/>
        <p:nvPr/>
      </p:nvGrpSpPr>
      <p:grpSpPr>
        <a:xfrm>
          <a:off x="0" y="0"/>
          <a:ext cx="0" cy="0"/>
          <a:chOff x="0" y="0"/>
          <a:chExt cx="0" cy="0"/>
        </a:xfrm>
      </p:grpSpPr>
      <p:pic>
        <p:nvPicPr>
          <p:cNvPr id="339" name="Google Shape;339;p41"/>
          <p:cNvPicPr preferRelativeResize="0"/>
          <p:nvPr/>
        </p:nvPicPr>
        <p:blipFill>
          <a:blip r:embed="rId1"/>
          <a:stretch>
            <a:fillRect/>
          </a:stretch>
        </p:blipFill>
        <p:spPr>
          <a:xfrm>
            <a:off x="2444700" y="162737"/>
            <a:ext cx="4254600" cy="4818038"/>
          </a:xfrm>
          <a:prstGeom prst="rect">
            <a:avLst/>
          </a:prstGeom>
          <a:noFill/>
          <a:ln>
            <a:noFill/>
          </a:ln>
        </p:spPr>
      </p:pic>
      <p:pic>
        <p:nvPicPr>
          <p:cNvPr id="340" name="Google Shape;340;p41"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341" name="Google Shape;341;p41"/>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342" name="Google Shape;342;p41"/>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Observation:</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More the Size of House,More the Rent is</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Contains a lot of Outliers.</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1500"/>
              </a:spcBef>
              <a:spcAft>
                <a:spcPts val="1000"/>
              </a:spcAft>
              <a:buNone/>
            </a:pPr>
            <a:endParaRPr sz="1050" i="1">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84" name="Shape 84"/>
        <p:cNvGrpSpPr/>
        <p:nvPr/>
      </p:nvGrpSpPr>
      <p:grpSpPr>
        <a:xfrm>
          <a:off x="0" y="0"/>
          <a:ext cx="0" cy="0"/>
          <a:chOff x="0" y="0"/>
          <a:chExt cx="0" cy="0"/>
        </a:xfrm>
      </p:grpSpPr>
      <p:sp>
        <p:nvSpPr>
          <p:cNvPr id="85" name="Google Shape;85;p15"/>
          <p:cNvSpPr txBox="1"/>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600">
                <a:solidFill>
                  <a:schemeClr val="dk1"/>
                </a:solidFill>
              </a:rPr>
              <a:t>Problem Statement </a:t>
            </a:r>
            <a:endParaRPr sz="2400"/>
          </a:p>
        </p:txBody>
      </p:sp>
      <p:sp>
        <p:nvSpPr>
          <p:cNvPr id="86" name="Google Shape;86;p15"/>
          <p:cNvSpPr txBox="1"/>
          <p:nvPr>
            <p:ph type="title" idx="4294967295"/>
          </p:nvPr>
        </p:nvSpPr>
        <p:spPr>
          <a:xfrm>
            <a:off x="535775" y="1480150"/>
            <a:ext cx="65406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panose="020B0604020202020204"/>
              <a:buNone/>
            </a:pPr>
            <a:r>
              <a:rPr lang="en-GB" sz="1800" b="0">
                <a:latin typeface="Lato" panose="020F0502020204030203"/>
                <a:ea typeface="Lato" panose="020F0502020204030203"/>
                <a:cs typeface="Lato" panose="020F0502020204030203"/>
                <a:sym typeface="Lato" panose="020F0502020204030203"/>
              </a:rPr>
              <a:t>Renting, also known as hiring or letting, is an agreement where a payment is made for the temporary use of a good, service, or property owned by another. In this Dataset, we have information on almost 4700+ Houses/Apartments/Flats Available for Rent with different parameters like BHK, Rent, Size, No. of Floors, Area Type, Area Locality, City, Furnishing Status, Type of Tenant Preferred, No. of Bathrooms, Point of Contact. On the basis of these indicators we are going to predict house rent values .</a:t>
            </a:r>
            <a:endParaRPr sz="18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endParaRPr sz="18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1600"/>
              </a:spcAft>
              <a:buNone/>
            </a:pPr>
            <a:endParaRPr sz="1800" b="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46" name="Shape 346"/>
        <p:cNvGrpSpPr/>
        <p:nvPr/>
      </p:nvGrpSpPr>
      <p:grpSpPr>
        <a:xfrm>
          <a:off x="0" y="0"/>
          <a:ext cx="0" cy="0"/>
          <a:chOff x="0" y="0"/>
          <a:chExt cx="0" cy="0"/>
        </a:xfrm>
      </p:grpSpPr>
      <p:pic>
        <p:nvPicPr>
          <p:cNvPr id="347" name="Google Shape;347;p42"/>
          <p:cNvPicPr preferRelativeResize="0"/>
          <p:nvPr/>
        </p:nvPicPr>
        <p:blipFill>
          <a:blip r:embed="rId1"/>
          <a:stretch>
            <a:fillRect/>
          </a:stretch>
        </p:blipFill>
        <p:spPr>
          <a:xfrm>
            <a:off x="2444700" y="162737"/>
            <a:ext cx="4254600" cy="4818038"/>
          </a:xfrm>
          <a:prstGeom prst="rect">
            <a:avLst/>
          </a:prstGeom>
          <a:noFill/>
          <a:ln>
            <a:noFill/>
          </a:ln>
        </p:spPr>
      </p:pic>
      <p:pic>
        <p:nvPicPr>
          <p:cNvPr id="348" name="Google Shape;348;p42"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349" name="Google Shape;349;p42"/>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350" name="Google Shape;350;p42"/>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650" i="1">
                <a:highlight>
                  <a:srgbClr val="F7F7F7"/>
                </a:highlight>
                <a:latin typeface="Roboto Mono" panose="00000009000000000000"/>
                <a:ea typeface="Roboto Mono" panose="00000009000000000000"/>
                <a:cs typeface="Roboto Mono" panose="00000009000000000000"/>
                <a:sym typeface="Roboto Mono" panose="00000009000000000000"/>
              </a:rPr>
              <a:t>#Analyzing the Floor Column</a:t>
            </a:r>
            <a:endParaRPr sz="6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6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650" u="sng">
                <a:highlight>
                  <a:srgbClr val="F7F7F7"/>
                </a:highlight>
                <a:latin typeface="Roboto Mono" panose="00000009000000000000"/>
                <a:ea typeface="Roboto Mono" panose="00000009000000000000"/>
                <a:cs typeface="Roboto Mono" panose="00000009000000000000"/>
                <a:sym typeface="Roboto Mono" panose="00000009000000000000"/>
              </a:rPr>
              <a:t>Floor</a:t>
            </a:r>
            <a:r>
              <a:rPr lang="en-GB" sz="6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6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650">
                <a:highlight>
                  <a:srgbClr val="F7F7F7"/>
                </a:highlight>
                <a:latin typeface="Roboto Mono" panose="00000009000000000000"/>
                <a:ea typeface="Roboto Mono" panose="00000009000000000000"/>
                <a:cs typeface="Roboto Mono" panose="00000009000000000000"/>
                <a:sym typeface="Roboto Mono" panose="00000009000000000000"/>
              </a:rPr>
              <a:t>()</a:t>
            </a:r>
            <a:endParaRPr sz="6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6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650">
                <a:latin typeface="Roboto Mono" panose="00000009000000000000"/>
                <a:ea typeface="Roboto Mono" panose="00000009000000000000"/>
                <a:cs typeface="Roboto Mono" panose="00000009000000000000"/>
                <a:sym typeface="Roboto Mono" panose="00000009000000000000"/>
              </a:rPr>
              <a:t>Out[26]:</a:t>
            </a:r>
            <a:endParaRPr sz="6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 out of 2         379</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Ground out of 2    350</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2 out of 3         312</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2 out of 4         308</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 out of 3         293</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                  ... </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11 out of 31         1</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50 out of 75         1</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18 out of 26         1</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12 out of 27         1</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23 out of 34         1</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Floor, Length: 480, dtype: int64</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650" b="1">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54" name="Shape 354"/>
        <p:cNvGrpSpPr/>
        <p:nvPr/>
      </p:nvGrpSpPr>
      <p:grpSpPr>
        <a:xfrm>
          <a:off x="0" y="0"/>
          <a:ext cx="0" cy="0"/>
          <a:chOff x="0" y="0"/>
          <a:chExt cx="0" cy="0"/>
        </a:xfrm>
      </p:grpSpPr>
      <p:pic>
        <p:nvPicPr>
          <p:cNvPr id="355" name="Google Shape;355;p43"/>
          <p:cNvPicPr preferRelativeResize="0"/>
          <p:nvPr/>
        </p:nvPicPr>
        <p:blipFill>
          <a:blip r:embed="rId1"/>
          <a:stretch>
            <a:fillRect/>
          </a:stretch>
        </p:blipFill>
        <p:spPr>
          <a:xfrm>
            <a:off x="2444700" y="162737"/>
            <a:ext cx="4254600" cy="4818038"/>
          </a:xfrm>
          <a:prstGeom prst="rect">
            <a:avLst/>
          </a:prstGeom>
          <a:noFill/>
          <a:ln>
            <a:noFill/>
          </a:ln>
        </p:spPr>
      </p:pic>
      <p:pic>
        <p:nvPicPr>
          <p:cNvPr id="356" name="Google Shape;356;p43"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357" name="Google Shape;357;p43"/>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358" name="Google Shape;358;p43"/>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highlight>
                  <a:srgbClr val="F7F7F7"/>
                </a:highlight>
                <a:latin typeface="Roboto Mono" panose="00000009000000000000"/>
                <a:ea typeface="Roboto Mono" panose="00000009000000000000"/>
                <a:cs typeface="Roboto Mono" panose="00000009000000000000"/>
                <a:sym typeface="Roboto Mono" panose="00000009000000000000"/>
              </a:rPr>
              <a:t>#Analyzing the Area Type</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'Area Type'</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Out[27]:</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Super Area     2446</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Carpet Area    2298</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Built Area        2</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Area Type, dtype: int64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6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p44"/>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Area Type</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364" name="Google Shape;364;p44"/>
          <p:cNvGrpSpPr/>
          <p:nvPr/>
        </p:nvGrpSpPr>
        <p:grpSpPr>
          <a:xfrm>
            <a:off x="6781388" y="2464035"/>
            <a:ext cx="2212050" cy="2537076"/>
            <a:chOff x="6803275" y="395363"/>
            <a:chExt cx="2212050" cy="2537076"/>
          </a:xfrm>
        </p:grpSpPr>
        <p:pic>
          <p:nvPicPr>
            <p:cNvPr id="365" name="Google Shape;365;p44"/>
            <p:cNvPicPr preferRelativeResize="0"/>
            <p:nvPr/>
          </p:nvPicPr>
          <p:blipFill>
            <a:blip r:embed="rId1"/>
            <a:stretch>
              <a:fillRect/>
            </a:stretch>
          </p:blipFill>
          <p:spPr>
            <a:xfrm>
              <a:off x="6803275" y="427445"/>
              <a:ext cx="2212050" cy="2504994"/>
            </a:xfrm>
            <a:prstGeom prst="rect">
              <a:avLst/>
            </a:prstGeom>
            <a:noFill/>
            <a:ln>
              <a:noFill/>
            </a:ln>
          </p:spPr>
        </p:pic>
        <p:pic>
          <p:nvPicPr>
            <p:cNvPr id="366" name="Google Shape;366;p44"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367" name="Google Shape;367;p44"/>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countplot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'Area Type'</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,data</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800"/>
                </a:spcBef>
                <a:spcAft>
                  <a:spcPts val="0"/>
                </a:spcAft>
                <a:buClr>
                  <a:schemeClr val="dk2"/>
                </a:buClr>
                <a:buSzPts val="1100"/>
                <a:buFont typeface="Arial" panose="020B0604020202020204"/>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Out[28]:</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Clr>
                  <a:schemeClr val="dk2"/>
                </a:buClr>
                <a:buSzPts val="1100"/>
                <a:buFont typeface="Arial" panose="020B0604020202020204"/>
                <a:buNone/>
              </a:pPr>
              <a:endParaRPr sz="1100">
                <a:solidFill>
                  <a:schemeClr val="dk2"/>
                </a:solidFill>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368" name="Google Shape;368;p44"/>
          <p:cNvPicPr preferRelativeResize="0"/>
          <p:nvPr/>
        </p:nvPicPr>
        <p:blipFill>
          <a:blip r:embed="rId3"/>
          <a:stretch>
            <a:fillRect/>
          </a:stretch>
        </p:blipFill>
        <p:spPr>
          <a:xfrm>
            <a:off x="379813" y="1242150"/>
            <a:ext cx="3762375" cy="249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72" name="Shape 372"/>
        <p:cNvGrpSpPr/>
        <p:nvPr/>
      </p:nvGrpSpPr>
      <p:grpSpPr>
        <a:xfrm>
          <a:off x="0" y="0"/>
          <a:ext cx="0" cy="0"/>
          <a:chOff x="0" y="0"/>
          <a:chExt cx="0" cy="0"/>
        </a:xfrm>
      </p:grpSpPr>
      <p:pic>
        <p:nvPicPr>
          <p:cNvPr id="373" name="Google Shape;373;p45"/>
          <p:cNvPicPr preferRelativeResize="0"/>
          <p:nvPr/>
        </p:nvPicPr>
        <p:blipFill>
          <a:blip r:embed="rId1"/>
          <a:stretch>
            <a:fillRect/>
          </a:stretch>
        </p:blipFill>
        <p:spPr>
          <a:xfrm>
            <a:off x="2444700" y="162737"/>
            <a:ext cx="4254600" cy="4818038"/>
          </a:xfrm>
          <a:prstGeom prst="rect">
            <a:avLst/>
          </a:prstGeom>
          <a:noFill/>
          <a:ln>
            <a:noFill/>
          </a:ln>
        </p:spPr>
      </p:pic>
      <p:pic>
        <p:nvPicPr>
          <p:cNvPr id="374" name="Google Shape;374;p45"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375" name="Google Shape;375;p4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376" name="Google Shape;376;p45"/>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Observation:</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The no. of Super Area is higher than all of the areas.</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Built Area contains only two houses for Rent in the Dataset.</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1500"/>
              </a:spcBef>
              <a:spcAft>
                <a:spcPts val="1000"/>
              </a:spcAft>
              <a:buNone/>
            </a:pPr>
            <a:endParaRPr sz="6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80" name="Shape 380"/>
        <p:cNvGrpSpPr/>
        <p:nvPr/>
      </p:nvGrpSpPr>
      <p:grpSpPr>
        <a:xfrm>
          <a:off x="0" y="0"/>
          <a:ext cx="0" cy="0"/>
          <a:chOff x="0" y="0"/>
          <a:chExt cx="0" cy="0"/>
        </a:xfrm>
      </p:grpSpPr>
      <p:pic>
        <p:nvPicPr>
          <p:cNvPr id="381" name="Google Shape;381;p46"/>
          <p:cNvPicPr preferRelativeResize="0"/>
          <p:nvPr/>
        </p:nvPicPr>
        <p:blipFill>
          <a:blip r:embed="rId1"/>
          <a:stretch>
            <a:fillRect/>
          </a:stretch>
        </p:blipFill>
        <p:spPr>
          <a:xfrm>
            <a:off x="2444700" y="162737"/>
            <a:ext cx="4254600" cy="4818038"/>
          </a:xfrm>
          <a:prstGeom prst="rect">
            <a:avLst/>
          </a:prstGeom>
          <a:noFill/>
          <a:ln>
            <a:noFill/>
          </a:ln>
        </p:spPr>
      </p:pic>
      <p:pic>
        <p:nvPicPr>
          <p:cNvPr id="382" name="Google Shape;382;p46"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383" name="Google Shape;383;p46"/>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384" name="Google Shape;384;p46"/>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groupby</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'Area Type'</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mean</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Out[29]:</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Area Type</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Built Area      9.157777</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Carpet Area    10.248720</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Super Area      9.530714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Rent, dtype: float64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050" b="1">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88" name="Shape 388"/>
        <p:cNvGrpSpPr/>
        <p:nvPr/>
      </p:nvGrpSpPr>
      <p:grpSpPr>
        <a:xfrm>
          <a:off x="0" y="0"/>
          <a:ext cx="0" cy="0"/>
          <a:chOff x="0" y="0"/>
          <a:chExt cx="0" cy="0"/>
        </a:xfrm>
      </p:grpSpPr>
      <p:sp>
        <p:nvSpPr>
          <p:cNvPr id="389" name="Google Shape;389;p47"/>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Area Type</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390" name="Google Shape;390;p47"/>
          <p:cNvGrpSpPr/>
          <p:nvPr/>
        </p:nvGrpSpPr>
        <p:grpSpPr>
          <a:xfrm>
            <a:off x="6781388" y="2464035"/>
            <a:ext cx="2212050" cy="2537076"/>
            <a:chOff x="6803275" y="395363"/>
            <a:chExt cx="2212050" cy="2537076"/>
          </a:xfrm>
        </p:grpSpPr>
        <p:pic>
          <p:nvPicPr>
            <p:cNvPr id="391" name="Google Shape;391;p47"/>
            <p:cNvPicPr preferRelativeResize="0"/>
            <p:nvPr/>
          </p:nvPicPr>
          <p:blipFill>
            <a:blip r:embed="rId1"/>
            <a:stretch>
              <a:fillRect/>
            </a:stretch>
          </p:blipFill>
          <p:spPr>
            <a:xfrm>
              <a:off x="6803275" y="427445"/>
              <a:ext cx="2212050" cy="2504994"/>
            </a:xfrm>
            <a:prstGeom prst="rect">
              <a:avLst/>
            </a:prstGeom>
            <a:noFill/>
            <a:ln>
              <a:noFill/>
            </a:ln>
          </p:spPr>
        </p:pic>
        <p:pic>
          <p:nvPicPr>
            <p:cNvPr id="392" name="Google Shape;392;p47"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393" name="Google Shape;393;p4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barplot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'Area Type'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],y</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endParaRPr sz="1050">
                <a:solidFill>
                  <a:srgbClr val="BB2323"/>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394" name="Google Shape;394;p47"/>
          <p:cNvPicPr preferRelativeResize="0"/>
          <p:nvPr/>
        </p:nvPicPr>
        <p:blipFill>
          <a:blip r:embed="rId3"/>
          <a:stretch>
            <a:fillRect/>
          </a:stretch>
        </p:blipFill>
        <p:spPr>
          <a:xfrm>
            <a:off x="359925" y="1323975"/>
            <a:ext cx="3638550" cy="2495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398" name="Shape 398"/>
        <p:cNvGrpSpPr/>
        <p:nvPr/>
      </p:nvGrpSpPr>
      <p:grpSpPr>
        <a:xfrm>
          <a:off x="0" y="0"/>
          <a:ext cx="0" cy="0"/>
          <a:chOff x="0" y="0"/>
          <a:chExt cx="0" cy="0"/>
        </a:xfrm>
      </p:grpSpPr>
      <p:pic>
        <p:nvPicPr>
          <p:cNvPr id="399" name="Google Shape;399;p48"/>
          <p:cNvPicPr preferRelativeResize="0"/>
          <p:nvPr/>
        </p:nvPicPr>
        <p:blipFill>
          <a:blip r:embed="rId1"/>
          <a:stretch>
            <a:fillRect/>
          </a:stretch>
        </p:blipFill>
        <p:spPr>
          <a:xfrm>
            <a:off x="2444700" y="162737"/>
            <a:ext cx="4254600" cy="4818038"/>
          </a:xfrm>
          <a:prstGeom prst="rect">
            <a:avLst/>
          </a:prstGeom>
          <a:noFill/>
          <a:ln>
            <a:noFill/>
          </a:ln>
        </p:spPr>
      </p:pic>
      <p:pic>
        <p:nvPicPr>
          <p:cNvPr id="400" name="Google Shape;400;p48"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01" name="Google Shape;401;p48"/>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02" name="Google Shape;402;p48"/>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Observation:</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Built Area Houses are the Cheapest.</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Super Area Houses are cheaper as compared to Carpet Area.</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1500"/>
              </a:spcBef>
              <a:spcAft>
                <a:spcPts val="1000"/>
              </a:spcAft>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06" name="Shape 406"/>
        <p:cNvGrpSpPr/>
        <p:nvPr/>
      </p:nvGrpSpPr>
      <p:grpSpPr>
        <a:xfrm>
          <a:off x="0" y="0"/>
          <a:ext cx="0" cy="0"/>
          <a:chOff x="0" y="0"/>
          <a:chExt cx="0" cy="0"/>
        </a:xfrm>
      </p:grpSpPr>
      <p:pic>
        <p:nvPicPr>
          <p:cNvPr id="407" name="Google Shape;407;p49"/>
          <p:cNvPicPr preferRelativeResize="0"/>
          <p:nvPr/>
        </p:nvPicPr>
        <p:blipFill>
          <a:blip r:embed="rId1"/>
          <a:stretch>
            <a:fillRect/>
          </a:stretch>
        </p:blipFill>
        <p:spPr>
          <a:xfrm>
            <a:off x="2444700" y="162737"/>
            <a:ext cx="4254600" cy="4818038"/>
          </a:xfrm>
          <a:prstGeom prst="rect">
            <a:avLst/>
          </a:prstGeom>
          <a:noFill/>
          <a:ln>
            <a:noFill/>
          </a:ln>
        </p:spPr>
      </p:pic>
      <p:pic>
        <p:nvPicPr>
          <p:cNvPr id="408" name="Google Shape;408;p49"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09" name="Google Shape;409;p49"/>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10" name="Google Shape;410;p49"/>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550" i="1">
                <a:highlight>
                  <a:srgbClr val="F7F7F7"/>
                </a:highlight>
                <a:latin typeface="Roboto Mono" panose="00000009000000000000"/>
                <a:ea typeface="Roboto Mono" panose="00000009000000000000"/>
                <a:cs typeface="Roboto Mono" panose="00000009000000000000"/>
                <a:sym typeface="Roboto Mono" panose="00000009000000000000"/>
              </a:rPr>
              <a:t>#Analyzing the Area Locality</a:t>
            </a:r>
            <a:endParaRPr sz="5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5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'Area Locality'</a:t>
            </a:r>
            <a:r>
              <a:rPr lang="en-GB" sz="5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5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5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550">
                <a:highlight>
                  <a:srgbClr val="F7F7F7"/>
                </a:highlight>
                <a:latin typeface="Roboto Mono" panose="00000009000000000000"/>
                <a:ea typeface="Roboto Mono" panose="00000009000000000000"/>
                <a:cs typeface="Roboto Mono" panose="00000009000000000000"/>
                <a:sym typeface="Roboto Mono" panose="00000009000000000000"/>
              </a:rPr>
              <a:t>()</a:t>
            </a:r>
            <a:endParaRPr sz="5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5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550">
                <a:latin typeface="Roboto Mono" panose="00000009000000000000"/>
                <a:ea typeface="Roboto Mono" panose="00000009000000000000"/>
                <a:cs typeface="Roboto Mono" panose="00000009000000000000"/>
                <a:sym typeface="Roboto Mono" panose="00000009000000000000"/>
              </a:rPr>
              <a:t>Out[31]:</a:t>
            </a:r>
            <a:endParaRPr sz="5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Bandra West                                37</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Gachibowli                                 29</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Electronic City                            24</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Velachery                                  22</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Miyapur, NH 9                              22</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                                           ..</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Kengeri Upanagara                           1</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Ittamadu, Banashankari, Outer Ring Road     1</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Rmv Extension, Armane Nagar                 1</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snv la                                      1</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Manikonda, Hyderabad                        1</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Area Locality, Length: 2235, dtype: int64</a:t>
            </a:r>
            <a:endParaRPr sz="5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550" b="1">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14" name="Shape 414"/>
        <p:cNvGrpSpPr/>
        <p:nvPr/>
      </p:nvGrpSpPr>
      <p:grpSpPr>
        <a:xfrm>
          <a:off x="0" y="0"/>
          <a:ext cx="0" cy="0"/>
          <a:chOff x="0" y="0"/>
          <a:chExt cx="0" cy="0"/>
        </a:xfrm>
      </p:grpSpPr>
      <p:pic>
        <p:nvPicPr>
          <p:cNvPr id="415" name="Google Shape;415;p50"/>
          <p:cNvPicPr preferRelativeResize="0"/>
          <p:nvPr/>
        </p:nvPicPr>
        <p:blipFill>
          <a:blip r:embed="rId1"/>
          <a:stretch>
            <a:fillRect/>
          </a:stretch>
        </p:blipFill>
        <p:spPr>
          <a:xfrm>
            <a:off x="2444700" y="162737"/>
            <a:ext cx="4254600" cy="4818038"/>
          </a:xfrm>
          <a:prstGeom prst="rect">
            <a:avLst/>
          </a:prstGeom>
          <a:noFill/>
          <a:ln>
            <a:noFill/>
          </a:ln>
        </p:spPr>
      </p:pic>
      <p:pic>
        <p:nvPicPr>
          <p:cNvPr id="416" name="Google Shape;416;p50"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17" name="Google Shape;417;p50"/>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18" name="Google Shape;418;p50"/>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highlight>
                  <a:srgbClr val="F7F7F7"/>
                </a:highlight>
                <a:latin typeface="Roboto Mono" panose="00000009000000000000"/>
                <a:ea typeface="Roboto Mono" panose="00000009000000000000"/>
                <a:cs typeface="Roboto Mono" panose="00000009000000000000"/>
                <a:sym typeface="Roboto Mono" panose="00000009000000000000"/>
              </a:rPr>
              <a:t>#Analyzing the City Column</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'City'</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Out[32]:</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Mumbai       972</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Chennai      891</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Bangalore    886</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Hyderabad    868</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Delhi        605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Kolkata      524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City, dtype: int64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5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City Column</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424" name="Google Shape;424;p51"/>
          <p:cNvGrpSpPr/>
          <p:nvPr/>
        </p:nvGrpSpPr>
        <p:grpSpPr>
          <a:xfrm>
            <a:off x="6781388" y="2464035"/>
            <a:ext cx="2212050" cy="2537076"/>
            <a:chOff x="6803275" y="395363"/>
            <a:chExt cx="2212050" cy="2537076"/>
          </a:xfrm>
        </p:grpSpPr>
        <p:pic>
          <p:nvPicPr>
            <p:cNvPr id="425" name="Google Shape;425;p51"/>
            <p:cNvPicPr preferRelativeResize="0"/>
            <p:nvPr/>
          </p:nvPicPr>
          <p:blipFill>
            <a:blip r:embed="rId1"/>
            <a:stretch>
              <a:fillRect/>
            </a:stretch>
          </p:blipFill>
          <p:spPr>
            <a:xfrm>
              <a:off x="6803275" y="427445"/>
              <a:ext cx="2212050" cy="2504994"/>
            </a:xfrm>
            <a:prstGeom prst="rect">
              <a:avLst/>
            </a:prstGeom>
            <a:noFill/>
            <a:ln>
              <a:noFill/>
            </a:ln>
          </p:spPr>
        </p:pic>
        <p:pic>
          <p:nvPicPr>
            <p:cNvPr id="426" name="Google Shape;426;p51"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427" name="Google Shape;427;p5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countplot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City</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428" name="Google Shape;428;p51"/>
          <p:cNvPicPr preferRelativeResize="0"/>
          <p:nvPr/>
        </p:nvPicPr>
        <p:blipFill>
          <a:blip r:embed="rId3"/>
          <a:stretch>
            <a:fillRect/>
          </a:stretch>
        </p:blipFill>
        <p:spPr>
          <a:xfrm>
            <a:off x="283088" y="1323975"/>
            <a:ext cx="3762375" cy="249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0" name="Shape 90"/>
        <p:cNvGrpSpPr/>
        <p:nvPr/>
      </p:nvGrpSpPr>
      <p:grpSpPr>
        <a:xfrm>
          <a:off x="0" y="0"/>
          <a:ext cx="0" cy="0"/>
          <a:chOff x="0" y="0"/>
          <a:chExt cx="0" cy="0"/>
        </a:xfrm>
      </p:grpSpPr>
      <p:sp>
        <p:nvSpPr>
          <p:cNvPr id="91" name="Google Shape;91;p16"/>
          <p:cNvSpPr txBox="1"/>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600">
                <a:solidFill>
                  <a:schemeClr val="dk1"/>
                </a:solidFill>
              </a:rPr>
              <a:t>Problem Statement </a:t>
            </a:r>
            <a:endParaRPr sz="2400"/>
          </a:p>
        </p:txBody>
      </p:sp>
      <p:sp>
        <p:nvSpPr>
          <p:cNvPr id="92" name="Google Shape;92;p16"/>
          <p:cNvSpPr txBox="1"/>
          <p:nvPr>
            <p:ph type="title" idx="4294967295"/>
          </p:nvPr>
        </p:nvSpPr>
        <p:spPr>
          <a:xfrm>
            <a:off x="535775" y="1480150"/>
            <a:ext cx="6540600" cy="3067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panose="020B0604020202020204"/>
              <a:buNone/>
            </a:pPr>
            <a:r>
              <a:rPr lang="en-GB" sz="1800" b="0">
                <a:latin typeface="Lato" panose="020F0502020204030203"/>
                <a:ea typeface="Lato" panose="020F0502020204030203"/>
                <a:cs typeface="Lato" panose="020F0502020204030203"/>
                <a:sym typeface="Lato" panose="020F0502020204030203"/>
              </a:rPr>
              <a:t>In our Dataset, we have information on almost 4700+ Houses/Apartments/Flats Available for Rent with different parameters like BHK, Rent, Size, No. of Floors, Area Type, Area Locality, City, Furnishing Status, Type of Tenant Preferred, No. of Bathrooms, Point of Contact. The aim is to predict the rent of of a house using the above indicators. </a:t>
            </a:r>
            <a:endParaRPr sz="18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br>
              <a:rPr lang="en-GB" sz="1800" b="0">
                <a:latin typeface="Lato" panose="020F0502020204030203"/>
                <a:ea typeface="Lato" panose="020F0502020204030203"/>
                <a:cs typeface="Lato" panose="020F0502020204030203"/>
                <a:sym typeface="Lato" panose="020F0502020204030203"/>
              </a:rPr>
            </a:br>
            <a:endParaRPr sz="18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Clr>
                <a:schemeClr val="dk2"/>
              </a:buClr>
              <a:buSzPts val="1100"/>
              <a:buFont typeface="Arial" panose="020B0604020202020204"/>
              <a:buNone/>
            </a:pPr>
            <a:endParaRPr sz="18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1600"/>
              </a:spcAft>
              <a:buNone/>
            </a:pPr>
            <a:endParaRPr sz="1800" b="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32" name="Shape 432"/>
        <p:cNvGrpSpPr/>
        <p:nvPr/>
      </p:nvGrpSpPr>
      <p:grpSpPr>
        <a:xfrm>
          <a:off x="0" y="0"/>
          <a:ext cx="0" cy="0"/>
          <a:chOff x="0" y="0"/>
          <a:chExt cx="0" cy="0"/>
        </a:xfrm>
      </p:grpSpPr>
      <p:pic>
        <p:nvPicPr>
          <p:cNvPr id="433" name="Google Shape;433;p52"/>
          <p:cNvPicPr preferRelativeResize="0"/>
          <p:nvPr/>
        </p:nvPicPr>
        <p:blipFill>
          <a:blip r:embed="rId1"/>
          <a:stretch>
            <a:fillRect/>
          </a:stretch>
        </p:blipFill>
        <p:spPr>
          <a:xfrm>
            <a:off x="2444700" y="162737"/>
            <a:ext cx="4254600" cy="4818038"/>
          </a:xfrm>
          <a:prstGeom prst="rect">
            <a:avLst/>
          </a:prstGeom>
          <a:noFill/>
          <a:ln>
            <a:noFill/>
          </a:ln>
        </p:spPr>
      </p:pic>
      <p:pic>
        <p:nvPicPr>
          <p:cNvPr id="434" name="Google Shape;434;p52"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35" name="Google Shape;435;p52"/>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36" name="Google Shape;436;p52"/>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groupby</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'City'</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mean</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Out[34]:</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City</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Bangalore     9.634777</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Chennai       9.645544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Delhi         9.855434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Hyderabad     9.634704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Kolkata       9.150935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Mumbai       10.937095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Rent, dtype: float64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0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40" name="Shape 440"/>
        <p:cNvGrpSpPr/>
        <p:nvPr/>
      </p:nvGrpSpPr>
      <p:grpSpPr>
        <a:xfrm>
          <a:off x="0" y="0"/>
          <a:ext cx="0" cy="0"/>
          <a:chOff x="0" y="0"/>
          <a:chExt cx="0" cy="0"/>
        </a:xfrm>
      </p:grpSpPr>
      <p:sp>
        <p:nvSpPr>
          <p:cNvPr id="441" name="Google Shape;441;p53"/>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City Column</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442" name="Google Shape;442;p53"/>
          <p:cNvGrpSpPr/>
          <p:nvPr/>
        </p:nvGrpSpPr>
        <p:grpSpPr>
          <a:xfrm>
            <a:off x="6781388" y="2464035"/>
            <a:ext cx="2212050" cy="2537076"/>
            <a:chOff x="6803275" y="395363"/>
            <a:chExt cx="2212050" cy="2537076"/>
          </a:xfrm>
        </p:grpSpPr>
        <p:pic>
          <p:nvPicPr>
            <p:cNvPr id="443" name="Google Shape;443;p53"/>
            <p:cNvPicPr preferRelativeResize="0"/>
            <p:nvPr/>
          </p:nvPicPr>
          <p:blipFill>
            <a:blip r:embed="rId1"/>
            <a:stretch>
              <a:fillRect/>
            </a:stretch>
          </p:blipFill>
          <p:spPr>
            <a:xfrm>
              <a:off x="6803275" y="427445"/>
              <a:ext cx="2212050" cy="2504994"/>
            </a:xfrm>
            <a:prstGeom prst="rect">
              <a:avLst/>
            </a:prstGeom>
            <a:noFill/>
            <a:ln>
              <a:noFill/>
            </a:ln>
          </p:spPr>
        </p:pic>
        <p:pic>
          <p:nvPicPr>
            <p:cNvPr id="444" name="Google Shape;444;p53"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445" name="Google Shape;445;p53"/>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barplot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'City'</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446" name="Google Shape;446;p53"/>
          <p:cNvPicPr preferRelativeResize="0"/>
          <p:nvPr/>
        </p:nvPicPr>
        <p:blipFill>
          <a:blip r:embed="rId3"/>
          <a:stretch>
            <a:fillRect/>
          </a:stretch>
        </p:blipFill>
        <p:spPr>
          <a:xfrm>
            <a:off x="329250" y="1201275"/>
            <a:ext cx="3638550" cy="2495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50" name="Shape 450"/>
        <p:cNvGrpSpPr/>
        <p:nvPr/>
      </p:nvGrpSpPr>
      <p:grpSpPr>
        <a:xfrm>
          <a:off x="0" y="0"/>
          <a:ext cx="0" cy="0"/>
          <a:chOff x="0" y="0"/>
          <a:chExt cx="0" cy="0"/>
        </a:xfrm>
      </p:grpSpPr>
      <p:pic>
        <p:nvPicPr>
          <p:cNvPr id="451" name="Google Shape;451;p54"/>
          <p:cNvPicPr preferRelativeResize="0"/>
          <p:nvPr/>
        </p:nvPicPr>
        <p:blipFill>
          <a:blip r:embed="rId1"/>
          <a:stretch>
            <a:fillRect/>
          </a:stretch>
        </p:blipFill>
        <p:spPr>
          <a:xfrm>
            <a:off x="2444700" y="162737"/>
            <a:ext cx="4254600" cy="4818038"/>
          </a:xfrm>
          <a:prstGeom prst="rect">
            <a:avLst/>
          </a:prstGeom>
          <a:noFill/>
          <a:ln>
            <a:noFill/>
          </a:ln>
        </p:spPr>
      </p:pic>
      <p:pic>
        <p:nvPicPr>
          <p:cNvPr id="452" name="Google Shape;452;p54"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53" name="Google Shape;453;p54"/>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54" name="Google Shape;454;p54"/>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b="1">
                <a:highlight>
                  <a:srgbClr val="FFFFFF"/>
                </a:highlight>
                <a:latin typeface="Arial" panose="020B0604020202020204"/>
                <a:ea typeface="Arial" panose="020B0604020202020204"/>
                <a:cs typeface="Arial" panose="020B0604020202020204"/>
                <a:sym typeface="Arial" panose="020B0604020202020204"/>
              </a:rPr>
              <a:t>Observation</a:t>
            </a:r>
            <a:endParaRPr sz="1050" b="1">
              <a:highlight>
                <a:srgbClr val="FFFFFF"/>
              </a:highlight>
              <a:latin typeface="Arial" panose="020B0604020202020204"/>
              <a:ea typeface="Arial" panose="020B0604020202020204"/>
              <a:cs typeface="Arial" panose="020B0604020202020204"/>
              <a:sym typeface="Arial" panose="020B0604020202020204"/>
            </a:endParaRPr>
          </a:p>
          <a:p>
            <a:pPr marL="457200" lvl="0" indent="-295275" algn="l" rtl="0">
              <a:spcBef>
                <a:spcPts val="1200"/>
              </a:spcBef>
              <a:spcAft>
                <a:spcPts val="0"/>
              </a:spcAft>
              <a:buSzPts val="1050"/>
              <a:buFont typeface="Arial" panose="020B0604020202020204"/>
              <a:buChar char="●"/>
            </a:pPr>
            <a:r>
              <a:rPr lang="en-GB" sz="1050">
                <a:highlight>
                  <a:srgbClr val="FFFFFF"/>
                </a:highlight>
                <a:latin typeface="Arial" panose="020B0604020202020204"/>
                <a:ea typeface="Arial" panose="020B0604020202020204"/>
                <a:cs typeface="Arial" panose="020B0604020202020204"/>
                <a:sym typeface="Arial" panose="020B0604020202020204"/>
              </a:rPr>
              <a:t>The Average Rent of Mumbai House is the Highest than all of the Cities.</a:t>
            </a: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1500"/>
              </a:spcBef>
              <a:spcAft>
                <a:spcPts val="1000"/>
              </a:spcAft>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sp>
        <p:nvSpPr>
          <p:cNvPr id="459" name="Google Shape;459;p55"/>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City Column</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460" name="Google Shape;460;p55"/>
          <p:cNvGrpSpPr/>
          <p:nvPr/>
        </p:nvGrpSpPr>
        <p:grpSpPr>
          <a:xfrm>
            <a:off x="6781388" y="2464035"/>
            <a:ext cx="2212050" cy="2537076"/>
            <a:chOff x="6803275" y="395363"/>
            <a:chExt cx="2212050" cy="2537076"/>
          </a:xfrm>
        </p:grpSpPr>
        <p:pic>
          <p:nvPicPr>
            <p:cNvPr id="461" name="Google Shape;461;p55"/>
            <p:cNvPicPr preferRelativeResize="0"/>
            <p:nvPr/>
          </p:nvPicPr>
          <p:blipFill>
            <a:blip r:embed="rId1"/>
            <a:stretch>
              <a:fillRect/>
            </a:stretch>
          </p:blipFill>
          <p:spPr>
            <a:xfrm>
              <a:off x="6803275" y="427445"/>
              <a:ext cx="2212050" cy="2504994"/>
            </a:xfrm>
            <a:prstGeom prst="rect">
              <a:avLst/>
            </a:prstGeom>
            <a:noFill/>
            <a:ln>
              <a:noFill/>
            </a:ln>
          </p:spPr>
        </p:pic>
        <p:pic>
          <p:nvPicPr>
            <p:cNvPr id="462" name="Google Shape;462;p55"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463" name="Google Shape;463;p5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boxplot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'City'</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464" name="Google Shape;464;p55"/>
          <p:cNvPicPr preferRelativeResize="0"/>
          <p:nvPr/>
        </p:nvPicPr>
        <p:blipFill>
          <a:blip r:embed="rId3"/>
          <a:stretch>
            <a:fillRect/>
          </a:stretch>
        </p:blipFill>
        <p:spPr>
          <a:xfrm>
            <a:off x="421300" y="1262625"/>
            <a:ext cx="3638550" cy="2495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68" name="Shape 468"/>
        <p:cNvGrpSpPr/>
        <p:nvPr/>
      </p:nvGrpSpPr>
      <p:grpSpPr>
        <a:xfrm>
          <a:off x="0" y="0"/>
          <a:ext cx="0" cy="0"/>
          <a:chOff x="0" y="0"/>
          <a:chExt cx="0" cy="0"/>
        </a:xfrm>
      </p:grpSpPr>
      <p:pic>
        <p:nvPicPr>
          <p:cNvPr id="469" name="Google Shape;469;p56"/>
          <p:cNvPicPr preferRelativeResize="0"/>
          <p:nvPr/>
        </p:nvPicPr>
        <p:blipFill>
          <a:blip r:embed="rId1"/>
          <a:stretch>
            <a:fillRect/>
          </a:stretch>
        </p:blipFill>
        <p:spPr>
          <a:xfrm>
            <a:off x="2444700" y="162737"/>
            <a:ext cx="4254600" cy="4818038"/>
          </a:xfrm>
          <a:prstGeom prst="rect">
            <a:avLst/>
          </a:prstGeom>
          <a:noFill/>
          <a:ln>
            <a:noFill/>
          </a:ln>
        </p:spPr>
      </p:pic>
      <p:pic>
        <p:nvPicPr>
          <p:cNvPr id="470" name="Google Shape;470;p56"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71" name="Google Shape;471;p56"/>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72" name="Google Shape;472;p56"/>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700" i="1">
                <a:highlight>
                  <a:srgbClr val="F7F7F7"/>
                </a:highlight>
                <a:latin typeface="Roboto Mono" panose="00000009000000000000"/>
                <a:ea typeface="Roboto Mono" panose="00000009000000000000"/>
                <a:cs typeface="Roboto Mono" panose="00000009000000000000"/>
                <a:sym typeface="Roboto Mono" panose="00000009000000000000"/>
              </a:rPr>
              <a:t>#Analyzing the Furnishing Status</a:t>
            </a:r>
            <a:endParaRPr sz="70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7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'Furnishing Status'</a:t>
            </a: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a:t>
            </a:r>
            <a:endParaRPr sz="70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Semi-Furnished    2251</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Unfurnished       1815</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Furnished          680</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03200" marR="203200" lvl="0" indent="0" algn="l" rtl="0">
              <a:lnSpc>
                <a:spcPct val="170000"/>
              </a:lnSpc>
              <a:spcBef>
                <a:spcPts val="1500"/>
              </a:spcBef>
              <a:spcAft>
                <a:spcPts val="0"/>
              </a:spcAft>
              <a:buClr>
                <a:schemeClr val="dk2"/>
              </a:buClr>
              <a:buSzPts val="1100"/>
              <a:buFont typeface="Arial" panose="020B0604020202020204"/>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Furnishing Status, dtype: int64</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0" marR="203200" lvl="0" indent="-269875" algn="l" rtl="0">
              <a:spcBef>
                <a:spcPts val="1200"/>
              </a:spcBef>
              <a:spcAft>
                <a:spcPts val="0"/>
              </a:spcAft>
              <a:buSzPts val="650"/>
              <a:buFont typeface="Arial" panose="020B0604020202020204"/>
              <a:buChar char="●"/>
            </a:pPr>
            <a:r>
              <a:rPr lang="en-GB" sz="650">
                <a:highlight>
                  <a:srgbClr val="FFFFFF"/>
                </a:highlight>
                <a:latin typeface="Arial" panose="020B0604020202020204"/>
                <a:ea typeface="Arial" panose="020B0604020202020204"/>
                <a:cs typeface="Arial" panose="020B0604020202020204"/>
                <a:sym typeface="Arial" panose="020B0604020202020204"/>
              </a:rPr>
              <a:t>50% of the Houses are Semi Furnished.</a:t>
            </a:r>
            <a:endParaRPr sz="650">
              <a:highlight>
                <a:srgbClr val="FFFFFF"/>
              </a:highlight>
              <a:latin typeface="Arial" panose="020B0604020202020204"/>
              <a:ea typeface="Arial" panose="020B0604020202020204"/>
              <a:cs typeface="Arial" panose="020B0604020202020204"/>
              <a:sym typeface="Arial" panose="020B0604020202020204"/>
            </a:endParaRPr>
          </a:p>
          <a:p>
            <a:pPr marL="508000" marR="203200" lvl="0" indent="-269875" algn="l" rtl="0">
              <a:spcBef>
                <a:spcPts val="0"/>
              </a:spcBef>
              <a:spcAft>
                <a:spcPts val="0"/>
              </a:spcAft>
              <a:buSzPts val="650"/>
              <a:buFont typeface="Arial" panose="020B0604020202020204"/>
              <a:buChar char="●"/>
            </a:pPr>
            <a:r>
              <a:rPr lang="en-GB" sz="650">
                <a:highlight>
                  <a:srgbClr val="FFFFFF"/>
                </a:highlight>
                <a:latin typeface="Arial" panose="020B0604020202020204"/>
                <a:ea typeface="Arial" panose="020B0604020202020204"/>
                <a:cs typeface="Arial" panose="020B0604020202020204"/>
                <a:sym typeface="Arial" panose="020B0604020202020204"/>
              </a:rPr>
              <a:t>40% of the Houses are Unfurnished.</a:t>
            </a:r>
            <a:endParaRPr sz="650">
              <a:highlight>
                <a:srgbClr val="FFFFFF"/>
              </a:highlight>
              <a:latin typeface="Arial" panose="020B0604020202020204"/>
              <a:ea typeface="Arial" panose="020B0604020202020204"/>
              <a:cs typeface="Arial" panose="020B0604020202020204"/>
              <a:sym typeface="Arial" panose="020B0604020202020204"/>
            </a:endParaRPr>
          </a:p>
          <a:p>
            <a:pPr marL="508000" marR="203200" lvl="0" indent="-269875" algn="l" rtl="0">
              <a:spcBef>
                <a:spcPts val="0"/>
              </a:spcBef>
              <a:spcAft>
                <a:spcPts val="0"/>
              </a:spcAft>
              <a:buSzPts val="650"/>
              <a:buFont typeface="Arial" panose="020B0604020202020204"/>
              <a:buChar char="●"/>
            </a:pPr>
            <a:r>
              <a:rPr lang="en-GB" sz="650">
                <a:highlight>
                  <a:srgbClr val="FFFFFF"/>
                </a:highlight>
                <a:latin typeface="Arial" panose="020B0604020202020204"/>
                <a:ea typeface="Arial" panose="020B0604020202020204"/>
                <a:cs typeface="Arial" panose="020B0604020202020204"/>
                <a:sym typeface="Arial" panose="020B0604020202020204"/>
              </a:rPr>
              <a:t>Rest of the Houses are Furnished.</a:t>
            </a:r>
            <a:endParaRPr sz="70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700"/>
              </a:spcBef>
              <a:spcAft>
                <a:spcPts val="0"/>
              </a:spcAft>
              <a:buNone/>
            </a:pP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7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u="sng">
                <a:highlight>
                  <a:srgbClr val="F7F7F7"/>
                </a:highlight>
                <a:latin typeface="Roboto Mono" panose="00000009000000000000"/>
                <a:ea typeface="Roboto Mono" panose="00000009000000000000"/>
                <a:cs typeface="Roboto Mono" panose="00000009000000000000"/>
                <a:sym typeface="Roboto Mono" panose="00000009000000000000"/>
              </a:rPr>
              <a:t>groupby</a:t>
            </a: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'Furnishing Status'</a:t>
            </a: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700" u="sng">
                <a:highlight>
                  <a:srgbClr val="F7F7F7"/>
                </a:highlight>
                <a:latin typeface="Roboto Mono" panose="00000009000000000000"/>
                <a:ea typeface="Roboto Mono" panose="00000009000000000000"/>
                <a:cs typeface="Roboto Mono" panose="00000009000000000000"/>
                <a:sym typeface="Roboto Mono" panose="00000009000000000000"/>
              </a:rPr>
              <a:t>mean</a:t>
            </a:r>
            <a:r>
              <a:rPr lang="en-GB" sz="700">
                <a:highlight>
                  <a:srgbClr val="F7F7F7"/>
                </a:highlight>
                <a:latin typeface="Roboto Mono" panose="00000009000000000000"/>
                <a:ea typeface="Roboto Mono" panose="00000009000000000000"/>
                <a:cs typeface="Roboto Mono" panose="00000009000000000000"/>
                <a:sym typeface="Roboto Mono" panose="00000009000000000000"/>
              </a:rPr>
              <a:t>()</a:t>
            </a:r>
            <a:endParaRPr sz="70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Furnishing Status</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Furnished         10.352446</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Semi-Furnished     9.979319</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Unfurnished        9.575146</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03200" marR="203200" lvl="0" indent="0" algn="l" rtl="0">
              <a:lnSpc>
                <a:spcPct val="170000"/>
              </a:lnSpc>
              <a:spcBef>
                <a:spcPts val="2700"/>
              </a:spcBef>
              <a:spcAft>
                <a:spcPts val="0"/>
              </a:spcAft>
              <a:buClr>
                <a:schemeClr val="dk2"/>
              </a:buClr>
              <a:buSzPts val="1100"/>
              <a:buFont typeface="Arial" panose="020B0604020202020204"/>
              <a:buNone/>
            </a:pPr>
            <a:r>
              <a:rPr lang="en-GB"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Rent, dtype: float64</a:t>
            </a:r>
            <a:endParaRPr sz="6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650" b="1">
              <a:highlight>
                <a:srgbClr val="FFFFFF"/>
              </a:highlight>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76" name="Shape 476"/>
        <p:cNvGrpSpPr/>
        <p:nvPr/>
      </p:nvGrpSpPr>
      <p:grpSpPr>
        <a:xfrm>
          <a:off x="0" y="0"/>
          <a:ext cx="0" cy="0"/>
          <a:chOff x="0" y="0"/>
          <a:chExt cx="0" cy="0"/>
        </a:xfrm>
      </p:grpSpPr>
      <p:sp>
        <p:nvSpPr>
          <p:cNvPr id="477" name="Google Shape;477;p57"/>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Furnishing Status</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478" name="Google Shape;478;p57"/>
          <p:cNvGrpSpPr/>
          <p:nvPr/>
        </p:nvGrpSpPr>
        <p:grpSpPr>
          <a:xfrm>
            <a:off x="6781388" y="2464035"/>
            <a:ext cx="2212050" cy="2537076"/>
            <a:chOff x="6803275" y="395363"/>
            <a:chExt cx="2212050" cy="2537076"/>
          </a:xfrm>
        </p:grpSpPr>
        <p:pic>
          <p:nvPicPr>
            <p:cNvPr id="479" name="Google Shape;479;p57"/>
            <p:cNvPicPr preferRelativeResize="0"/>
            <p:nvPr/>
          </p:nvPicPr>
          <p:blipFill>
            <a:blip r:embed="rId1"/>
            <a:stretch>
              <a:fillRect/>
            </a:stretch>
          </p:blipFill>
          <p:spPr>
            <a:xfrm>
              <a:off x="6803275" y="427445"/>
              <a:ext cx="2212050" cy="2504994"/>
            </a:xfrm>
            <a:prstGeom prst="rect">
              <a:avLst/>
            </a:prstGeom>
            <a:noFill/>
            <a:ln>
              <a:noFill/>
            </a:ln>
          </p:spPr>
        </p:pic>
        <p:pic>
          <p:nvPicPr>
            <p:cNvPr id="480" name="Google Shape;480;p57"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481" name="Google Shape;481;p5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barplot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'Furnishing Status'</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482" name="Google Shape;482;p57"/>
          <p:cNvPicPr preferRelativeResize="0"/>
          <p:nvPr/>
        </p:nvPicPr>
        <p:blipFill>
          <a:blip r:embed="rId3"/>
          <a:stretch>
            <a:fillRect/>
          </a:stretch>
        </p:blipFill>
        <p:spPr>
          <a:xfrm>
            <a:off x="329250" y="1242175"/>
            <a:ext cx="3638550" cy="2495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86" name="Shape 486"/>
        <p:cNvGrpSpPr/>
        <p:nvPr/>
      </p:nvGrpSpPr>
      <p:grpSpPr>
        <a:xfrm>
          <a:off x="0" y="0"/>
          <a:ext cx="0" cy="0"/>
          <a:chOff x="0" y="0"/>
          <a:chExt cx="0" cy="0"/>
        </a:xfrm>
      </p:grpSpPr>
      <p:pic>
        <p:nvPicPr>
          <p:cNvPr id="487" name="Google Shape;487;p58"/>
          <p:cNvPicPr preferRelativeResize="0"/>
          <p:nvPr/>
        </p:nvPicPr>
        <p:blipFill>
          <a:blip r:embed="rId1"/>
          <a:stretch>
            <a:fillRect/>
          </a:stretch>
        </p:blipFill>
        <p:spPr>
          <a:xfrm>
            <a:off x="2444700" y="162737"/>
            <a:ext cx="4254600" cy="4818038"/>
          </a:xfrm>
          <a:prstGeom prst="rect">
            <a:avLst/>
          </a:prstGeom>
          <a:noFill/>
          <a:ln>
            <a:noFill/>
          </a:ln>
        </p:spPr>
      </p:pic>
      <p:pic>
        <p:nvPicPr>
          <p:cNvPr id="488" name="Google Shape;488;p58"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489" name="Google Shape;489;p58"/>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490" name="Google Shape;490;p58"/>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highlight>
                  <a:srgbClr val="F7F7F7"/>
                </a:highlight>
                <a:latin typeface="Roboto Mono" panose="00000009000000000000"/>
                <a:ea typeface="Roboto Mono" panose="00000009000000000000"/>
                <a:cs typeface="Roboto Mono" panose="00000009000000000000"/>
                <a:sym typeface="Roboto Mono" panose="00000009000000000000"/>
              </a:rPr>
              <a:t>#Analyzing the Tenant Preferred</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'Tenant Preferred'</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50800" lvl="0" indent="0" algn="l" rtl="0">
              <a:lnSpc>
                <a:spcPct val="146000"/>
              </a:lnSpc>
              <a:spcBef>
                <a:spcPts val="1500"/>
              </a:spcBef>
              <a:spcAft>
                <a:spcPts val="0"/>
              </a:spcAft>
              <a:buClr>
                <a:schemeClr val="dk2"/>
              </a:buClr>
              <a:buSzPts val="1100"/>
              <a:buFont typeface="Arial" panose="020B0604020202020204"/>
              <a:buNone/>
            </a:pPr>
            <a:r>
              <a:rPr lang="en-GB" sz="1050">
                <a:highlight>
                  <a:srgbClr val="FFFFFF"/>
                </a:highlight>
                <a:latin typeface="Roboto Mono" panose="00000009000000000000"/>
                <a:ea typeface="Roboto Mono" panose="00000009000000000000"/>
                <a:cs typeface="Roboto Mono" panose="00000009000000000000"/>
                <a:sym typeface="Roboto Mono" panose="00000009000000000000"/>
              </a:rPr>
              <a:t>Out[40]:</a:t>
            </a:r>
            <a:endParaRPr sz="1050">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Bachelors/Family    3444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Bachelors            830</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Family               472</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03200" marR="203200" lvl="0" indent="0" algn="l" rtl="0">
              <a:lnSpc>
                <a:spcPct val="170000"/>
              </a:lnSpc>
              <a:spcBef>
                <a:spcPts val="15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Tenant Preferred, dtype: int64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46000"/>
              </a:lnSpc>
              <a:spcBef>
                <a:spcPts val="1200"/>
              </a:spcBef>
              <a:spcAft>
                <a:spcPts val="0"/>
              </a:spcAft>
              <a:buClr>
                <a:schemeClr val="dk2"/>
              </a:buClr>
              <a:buSzPts val="1100"/>
              <a:buFont typeface="Arial" panose="020B0604020202020204"/>
              <a:buNone/>
            </a:pPr>
            <a:r>
              <a:rPr lang="en-GB" sz="1050">
                <a:highlight>
                  <a:srgbClr val="FFFFFF"/>
                </a:highlight>
                <a:latin typeface="Roboto Mono" panose="00000009000000000000"/>
                <a:ea typeface="Roboto Mono" panose="00000009000000000000"/>
                <a:cs typeface="Roboto Mono" panose="00000009000000000000"/>
                <a:sym typeface="Roboto Mono" panose="00000009000000000000"/>
              </a:rPr>
              <a:t>In [41]:</a:t>
            </a:r>
            <a:endParaRPr sz="1050">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1200"/>
              </a:spcBef>
              <a:spcAft>
                <a:spcPts val="0"/>
              </a:spcAft>
              <a:buClr>
                <a:schemeClr val="dk2"/>
              </a:buClr>
              <a:buSzPts val="1100"/>
              <a:buFont typeface="Arial" panose="020B0604020202020204"/>
              <a:buNone/>
            </a:pPr>
            <a:endParaRPr sz="1050">
              <a:highlight>
                <a:srgbClr val="FFFFFF"/>
              </a:highlight>
              <a:latin typeface="Arial" panose="020B0604020202020204"/>
              <a:ea typeface="Arial" panose="020B0604020202020204"/>
              <a:cs typeface="Arial" panose="020B0604020202020204"/>
              <a:sym typeface="Arial" panose="020B0604020202020204"/>
            </a:endParaRPr>
          </a:p>
          <a:p>
            <a:pPr marL="457200" lvl="0" indent="0" algn="l" rtl="0">
              <a:spcBef>
                <a:spcPts val="0"/>
              </a:spcBef>
              <a:spcAft>
                <a:spcPts val="1000"/>
              </a:spcAft>
              <a:buNone/>
            </a:pPr>
            <a:endParaRPr sz="70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94" name="Shape 494"/>
        <p:cNvGrpSpPr/>
        <p:nvPr/>
      </p:nvGrpSpPr>
      <p:grpSpPr>
        <a:xfrm>
          <a:off x="0" y="0"/>
          <a:ext cx="0" cy="0"/>
          <a:chOff x="0" y="0"/>
          <a:chExt cx="0" cy="0"/>
        </a:xfrm>
      </p:grpSpPr>
      <p:sp>
        <p:nvSpPr>
          <p:cNvPr id="495" name="Google Shape;495;p59"/>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Tenant Preferred</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496" name="Google Shape;496;p59"/>
          <p:cNvGrpSpPr/>
          <p:nvPr/>
        </p:nvGrpSpPr>
        <p:grpSpPr>
          <a:xfrm>
            <a:off x="6781388" y="2464035"/>
            <a:ext cx="2212050" cy="2537076"/>
            <a:chOff x="6803275" y="395363"/>
            <a:chExt cx="2212050" cy="2537076"/>
          </a:xfrm>
        </p:grpSpPr>
        <p:pic>
          <p:nvPicPr>
            <p:cNvPr id="497" name="Google Shape;497;p59"/>
            <p:cNvPicPr preferRelativeResize="0"/>
            <p:nvPr/>
          </p:nvPicPr>
          <p:blipFill>
            <a:blip r:embed="rId1"/>
            <a:stretch>
              <a:fillRect/>
            </a:stretch>
          </p:blipFill>
          <p:spPr>
            <a:xfrm>
              <a:off x="6803275" y="427445"/>
              <a:ext cx="2212050" cy="2504994"/>
            </a:xfrm>
            <a:prstGeom prst="rect">
              <a:avLst/>
            </a:prstGeom>
            <a:noFill/>
            <a:ln>
              <a:noFill/>
            </a:ln>
          </p:spPr>
        </p:pic>
        <p:pic>
          <p:nvPicPr>
            <p:cNvPr id="498" name="Google Shape;498;p59"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499" name="Google Shape;499;p5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sns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barplot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'Tenant Preferred'</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,data</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800"/>
                </a:spcBef>
                <a:spcAft>
                  <a:spcPts val="0"/>
                </a:spcAft>
                <a:buClr>
                  <a:schemeClr val="dk2"/>
                </a:buClr>
                <a:buSzPts val="1100"/>
                <a:buFont typeface="Arial" panose="020B0604020202020204"/>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Out[41]:</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Clr>
                  <a:schemeClr val="dk2"/>
                </a:buClr>
                <a:buSzPts val="1100"/>
                <a:buFont typeface="Arial" panose="020B0604020202020204"/>
                <a:buNone/>
              </a:pPr>
              <a:endParaRPr sz="1100">
                <a:solidFill>
                  <a:schemeClr val="dk2"/>
                </a:solidFill>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500" name="Google Shape;500;p59"/>
          <p:cNvPicPr preferRelativeResize="0"/>
          <p:nvPr/>
        </p:nvPicPr>
        <p:blipFill>
          <a:blip r:embed="rId3"/>
          <a:stretch>
            <a:fillRect/>
          </a:stretch>
        </p:blipFill>
        <p:spPr>
          <a:xfrm>
            <a:off x="283100" y="1221725"/>
            <a:ext cx="3638550" cy="2495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04" name="Shape 504"/>
        <p:cNvGrpSpPr/>
        <p:nvPr/>
      </p:nvGrpSpPr>
      <p:grpSpPr>
        <a:xfrm>
          <a:off x="0" y="0"/>
          <a:ext cx="0" cy="0"/>
          <a:chOff x="0" y="0"/>
          <a:chExt cx="0" cy="0"/>
        </a:xfrm>
      </p:grpSpPr>
      <p:pic>
        <p:nvPicPr>
          <p:cNvPr id="505" name="Google Shape;505;p60"/>
          <p:cNvPicPr preferRelativeResize="0"/>
          <p:nvPr/>
        </p:nvPicPr>
        <p:blipFill>
          <a:blip r:embed="rId1"/>
          <a:stretch>
            <a:fillRect/>
          </a:stretch>
        </p:blipFill>
        <p:spPr>
          <a:xfrm>
            <a:off x="2444700" y="162737"/>
            <a:ext cx="4254600" cy="4818038"/>
          </a:xfrm>
          <a:prstGeom prst="rect">
            <a:avLst/>
          </a:prstGeom>
          <a:noFill/>
          <a:ln>
            <a:noFill/>
          </a:ln>
        </p:spPr>
      </p:pic>
      <p:pic>
        <p:nvPicPr>
          <p:cNvPr id="506" name="Google Shape;506;p60"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507" name="Google Shape;507;p60"/>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508" name="Google Shape;508;p60"/>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950" i="1">
                <a:highlight>
                  <a:srgbClr val="F7F7F7"/>
                </a:highlight>
                <a:latin typeface="Roboto Mono" panose="00000009000000000000"/>
                <a:ea typeface="Roboto Mono" panose="00000009000000000000"/>
                <a:cs typeface="Roboto Mono" panose="00000009000000000000"/>
                <a:sym typeface="Roboto Mono" panose="00000009000000000000"/>
              </a:rPr>
              <a:t>#Analyzing the Bathroom Column</a:t>
            </a:r>
            <a:endParaRPr sz="9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9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'Bathroom'</a:t>
            </a:r>
            <a:r>
              <a:rPr lang="en-GB" sz="9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950">
                <a:highlight>
                  <a:srgbClr val="F7F7F7"/>
                </a:highlight>
                <a:latin typeface="Roboto Mono" panose="00000009000000000000"/>
                <a:ea typeface="Roboto Mono" panose="00000009000000000000"/>
                <a:cs typeface="Roboto Mono" panose="00000009000000000000"/>
                <a:sym typeface="Roboto Mono" panose="00000009000000000000"/>
              </a:rPr>
              <a:t>()</a:t>
            </a:r>
            <a:endParaRPr sz="9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9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950">
                <a:latin typeface="Roboto Mono" panose="00000009000000000000"/>
                <a:ea typeface="Roboto Mono" panose="00000009000000000000"/>
                <a:cs typeface="Roboto Mono" panose="00000009000000000000"/>
                <a:sym typeface="Roboto Mono" panose="00000009000000000000"/>
              </a:rPr>
              <a:t>Out[42]:</a:t>
            </a:r>
            <a:endParaRPr sz="9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2     2291</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1     1474</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3      749</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4      156</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5       60</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6       12</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7        3</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10       1</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Bathroom, dtype: int64</a:t>
            </a:r>
            <a:endParaRPr sz="9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9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12" name="Shape 512"/>
        <p:cNvGrpSpPr/>
        <p:nvPr/>
      </p:nvGrpSpPr>
      <p:grpSpPr>
        <a:xfrm>
          <a:off x="0" y="0"/>
          <a:ext cx="0" cy="0"/>
          <a:chOff x="0" y="0"/>
          <a:chExt cx="0" cy="0"/>
        </a:xfrm>
      </p:grpSpPr>
      <p:sp>
        <p:nvSpPr>
          <p:cNvPr id="513" name="Google Shape;513;p61"/>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950" b="0" i="1">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#Analyzing the Bathroom Column</a:t>
            </a:r>
            <a:endParaRPr sz="950" b="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514" name="Google Shape;514;p61"/>
          <p:cNvGrpSpPr/>
          <p:nvPr/>
        </p:nvGrpSpPr>
        <p:grpSpPr>
          <a:xfrm>
            <a:off x="6781388" y="2464035"/>
            <a:ext cx="2212050" cy="2537076"/>
            <a:chOff x="6803275" y="395363"/>
            <a:chExt cx="2212050" cy="2537076"/>
          </a:xfrm>
        </p:grpSpPr>
        <p:pic>
          <p:nvPicPr>
            <p:cNvPr id="515" name="Google Shape;515;p61"/>
            <p:cNvPicPr preferRelativeResize="0"/>
            <p:nvPr/>
          </p:nvPicPr>
          <p:blipFill>
            <a:blip r:embed="rId1"/>
            <a:stretch>
              <a:fillRect/>
            </a:stretch>
          </p:blipFill>
          <p:spPr>
            <a:xfrm>
              <a:off x="6803275" y="427445"/>
              <a:ext cx="2212050" cy="2504994"/>
            </a:xfrm>
            <a:prstGeom prst="rect">
              <a:avLst/>
            </a:prstGeom>
            <a:noFill/>
            <a:ln>
              <a:noFill/>
            </a:ln>
          </p:spPr>
        </p:pic>
        <p:pic>
          <p:nvPicPr>
            <p:cNvPr id="516" name="Google Shape;516;p61"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517" name="Google Shape;517;p6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countplot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'Bathroom'</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grpSp>
      <p:pic>
        <p:nvPicPr>
          <p:cNvPr id="518" name="Google Shape;518;p61"/>
          <p:cNvPicPr preferRelativeResize="0"/>
          <p:nvPr/>
        </p:nvPicPr>
        <p:blipFill>
          <a:blip r:embed="rId3"/>
          <a:stretch>
            <a:fillRect/>
          </a:stretch>
        </p:blipFill>
        <p:spPr>
          <a:xfrm>
            <a:off x="328688" y="1139900"/>
            <a:ext cx="3762375" cy="249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6" name="Shape 96"/>
        <p:cNvGrpSpPr/>
        <p:nvPr/>
      </p:nvGrpSpPr>
      <p:grpSpPr>
        <a:xfrm>
          <a:off x="0" y="0"/>
          <a:ext cx="0" cy="0"/>
          <a:chOff x="0" y="0"/>
          <a:chExt cx="0" cy="0"/>
        </a:xfrm>
      </p:grpSpPr>
      <p:sp>
        <p:nvSpPr>
          <p:cNvPr id="97" name="Google Shape;97;p17"/>
          <p:cNvSpPr txBox="1"/>
          <p:nvPr>
            <p:ph type="subTitle" idx="1"/>
          </p:nvPr>
        </p:nvSpPr>
        <p:spPr>
          <a:xfrm>
            <a:off x="283100" y="1076575"/>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2900" b="1">
                <a:solidFill>
                  <a:schemeClr val="dk1"/>
                </a:solidFill>
              </a:rPr>
              <a:t>Literature Survey </a:t>
            </a:r>
            <a:endParaRPr sz="2900" b="1">
              <a:solidFill>
                <a:schemeClr val="dk1"/>
              </a:solidFill>
            </a:endParaRPr>
          </a:p>
          <a:p>
            <a:pPr marL="0" lvl="0" indent="0" algn="l" rtl="0">
              <a:lnSpc>
                <a:spcPct val="115000"/>
              </a:lnSpc>
              <a:spcBef>
                <a:spcPts val="160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As part of our literature survey, we reviewed 6 research papers which are relatively similar to the aim of our problem statement.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Papers we did survey on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1. Predicting the rental value of houses in Tanzania, Uganda and Malawi : Evaluations of hedonic pricing and ML approaches. 2. Housing Price Prediction via Improved ML techniques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3. Monitoring house rental price based on social media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4. Modelling house rent in atlanta metropolitan area using textual information and deep learning.</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5. House Price Prediction using Random Forest Machine Learning Technique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6. House Price Prediction Using LSTM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Models used in each paper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Paper-1 : Ridge regression, LASSO, Tree Regression, Bagging, Random Forest and Boosting.​</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Paper-2 : XGBoost, LightGBM, Random Forest Technique.​</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Paper-3 : Hedonic regression model with six different machine learning algorithms</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Paper-4 : A combination of linear non linear and ensemble algorithms are used</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Paper-5 : Random Forest ML</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Paper-6 : Long Short Term Memory </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r>
              <a:rPr lang="en-GB" sz="950">
                <a:latin typeface="Arial" panose="020B0604020202020204"/>
                <a:ea typeface="Arial" panose="020B0604020202020204"/>
                <a:cs typeface="Arial" panose="020B0604020202020204"/>
                <a:sym typeface="Arial" panose="020B0604020202020204"/>
              </a:rPr>
              <a:t>We can apply most of the above models to our dataset.</a:t>
            </a: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2"/>
              </a:buClr>
              <a:buSzPts val="1100"/>
              <a:buFont typeface="Arial" panose="020B0604020202020204"/>
              <a:buNone/>
            </a:pPr>
            <a:endParaRPr sz="9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1600"/>
              </a:spcAft>
              <a:buNone/>
            </a:pPr>
            <a:endParaRPr sz="1700"/>
          </a:p>
        </p:txBody>
      </p:sp>
      <p:sp>
        <p:nvSpPr>
          <p:cNvPr id="98" name="Google Shape;98;p17"/>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panose="020F0502020204030203"/>
              <a:ea typeface="Lato" panose="020F0502020204030203"/>
              <a:cs typeface="Lato" panose="020F0502020204030203"/>
              <a:sym typeface="Lato" panose="020F0502020204030203"/>
            </a:endParaRPr>
          </a:p>
        </p:txBody>
      </p:sp>
      <p:pic>
        <p:nvPicPr>
          <p:cNvPr id="99" name="Google Shape;99;p17"/>
          <p:cNvPicPr preferRelativeResize="0"/>
          <p:nvPr/>
        </p:nvPicPr>
        <p:blipFill>
          <a:blip r:embed="rId1"/>
          <a:stretch>
            <a:fillRect/>
          </a:stretch>
        </p:blipFill>
        <p:spPr>
          <a:xfrm>
            <a:off x="4572000" y="0"/>
            <a:ext cx="4572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3" name="Google Shape;523;p62"/>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950" b="0" i="1">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#Analyzing the Bathroom Column</a:t>
            </a:r>
            <a:endParaRPr sz="950" b="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524" name="Google Shape;524;p62"/>
          <p:cNvGrpSpPr/>
          <p:nvPr/>
        </p:nvGrpSpPr>
        <p:grpSpPr>
          <a:xfrm>
            <a:off x="6781388" y="2464035"/>
            <a:ext cx="2212050" cy="2537076"/>
            <a:chOff x="6803275" y="395363"/>
            <a:chExt cx="2212050" cy="2537076"/>
          </a:xfrm>
        </p:grpSpPr>
        <p:pic>
          <p:nvPicPr>
            <p:cNvPr id="525" name="Google Shape;525;p62"/>
            <p:cNvPicPr preferRelativeResize="0"/>
            <p:nvPr/>
          </p:nvPicPr>
          <p:blipFill>
            <a:blip r:embed="rId1"/>
            <a:stretch>
              <a:fillRect/>
            </a:stretch>
          </p:blipFill>
          <p:spPr>
            <a:xfrm>
              <a:off x="6803275" y="427445"/>
              <a:ext cx="2212050" cy="2504994"/>
            </a:xfrm>
            <a:prstGeom prst="rect">
              <a:avLst/>
            </a:prstGeom>
            <a:noFill/>
            <a:ln>
              <a:noFill/>
            </a:ln>
          </p:spPr>
        </p:pic>
        <p:pic>
          <p:nvPicPr>
            <p:cNvPr id="526" name="Google Shape;526;p62"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527" name="Google Shape;527;p62"/>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barplot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'Bathroom'</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V</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528" name="Google Shape;528;p62"/>
          <p:cNvPicPr preferRelativeResize="0"/>
          <p:nvPr/>
        </p:nvPicPr>
        <p:blipFill>
          <a:blip r:embed="rId3"/>
          <a:stretch>
            <a:fillRect/>
          </a:stretch>
        </p:blipFill>
        <p:spPr>
          <a:xfrm>
            <a:off x="738275" y="1323975"/>
            <a:ext cx="3638550" cy="2495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32" name="Shape 532"/>
        <p:cNvGrpSpPr/>
        <p:nvPr/>
      </p:nvGrpSpPr>
      <p:grpSpPr>
        <a:xfrm>
          <a:off x="0" y="0"/>
          <a:ext cx="0" cy="0"/>
          <a:chOff x="0" y="0"/>
          <a:chExt cx="0" cy="0"/>
        </a:xfrm>
      </p:grpSpPr>
      <p:pic>
        <p:nvPicPr>
          <p:cNvPr id="533" name="Google Shape;533;p63"/>
          <p:cNvPicPr preferRelativeResize="0"/>
          <p:nvPr/>
        </p:nvPicPr>
        <p:blipFill>
          <a:blip r:embed="rId1"/>
          <a:stretch>
            <a:fillRect/>
          </a:stretch>
        </p:blipFill>
        <p:spPr>
          <a:xfrm>
            <a:off x="2444700" y="162737"/>
            <a:ext cx="4254600" cy="4818038"/>
          </a:xfrm>
          <a:prstGeom prst="rect">
            <a:avLst/>
          </a:prstGeom>
          <a:noFill/>
          <a:ln>
            <a:noFill/>
          </a:ln>
        </p:spPr>
      </p:pic>
      <p:pic>
        <p:nvPicPr>
          <p:cNvPr id="534" name="Google Shape;534;p63"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535" name="Google Shape;535;p63"/>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536" name="Google Shape;536;p63"/>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highlight>
                  <a:srgbClr val="F7F7F7"/>
                </a:highlight>
                <a:latin typeface="Roboto Mono" panose="00000009000000000000"/>
                <a:ea typeface="Roboto Mono" panose="00000009000000000000"/>
                <a:cs typeface="Roboto Mono" panose="00000009000000000000"/>
                <a:sym typeface="Roboto Mono" panose="00000009000000000000"/>
              </a:rPr>
              <a:t>#Analyzing the Point of Contact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'Point of Contact'</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highlight>
                  <a:srgbClr val="F7F7F7"/>
                </a:highlight>
                <a:latin typeface="Roboto Mono" panose="00000009000000000000"/>
                <a:ea typeface="Roboto Mono" panose="00000009000000000000"/>
                <a:cs typeface="Roboto Mono" panose="00000009000000000000"/>
                <a:sym typeface="Roboto Mono" panose="00000009000000000000"/>
              </a:rPr>
              <a:t>value_counts</a:t>
            </a:r>
            <a:r>
              <a:rPr lang="en-GB" sz="1050">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1000"/>
              </a:spcBef>
              <a:spcAft>
                <a:spcPts val="0"/>
              </a:spcAft>
              <a:buClr>
                <a:schemeClr val="dk2"/>
              </a:buClr>
              <a:buSzPts val="1100"/>
              <a:buFont typeface="Arial" panose="020B0604020202020204"/>
              <a:buNone/>
            </a:pPr>
            <a:endParaRPr sz="1050">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46000"/>
              </a:lnSpc>
              <a:spcBef>
                <a:spcPts val="4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Out[45]:</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Contact Owner      3216</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Contact Agent      1529</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Contact Builder       1</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10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Name: Point of Contact, dtype: int64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9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540" name="Shape 540"/>
        <p:cNvGrpSpPr/>
        <p:nvPr/>
      </p:nvGrpSpPr>
      <p:grpSpPr>
        <a:xfrm>
          <a:off x="0" y="0"/>
          <a:ext cx="0" cy="0"/>
          <a:chOff x="0" y="0"/>
          <a:chExt cx="0" cy="0"/>
        </a:xfrm>
      </p:grpSpPr>
      <p:sp>
        <p:nvSpPr>
          <p:cNvPr id="541" name="Google Shape;541;p64"/>
          <p:cNvSpPr txBox="1"/>
          <p:nvPr>
            <p:ph type="title"/>
          </p:nvPr>
        </p:nvSpPr>
        <p:spPr>
          <a:xfrm>
            <a:off x="283103" y="712141"/>
            <a:ext cx="6244200" cy="38355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#Analyzing the Point of Contact</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457200" lvl="0" indent="0" algn="l" rtl="0">
              <a:lnSpc>
                <a:spcPct val="115000"/>
              </a:lnSpc>
              <a:spcBef>
                <a:spcPts val="0"/>
              </a:spcBef>
              <a:spcAft>
                <a:spcPts val="0"/>
              </a:spcAft>
              <a:buNone/>
            </a:pPr>
            <a:endParaRPr sz="950" b="0" i="1">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endParaRPr sz="1100" b="0">
              <a:solidFill>
                <a:schemeClr val="dk2"/>
              </a:solidFill>
              <a:latin typeface="Arial" panose="020B0604020202020204"/>
              <a:ea typeface="Arial" panose="020B0604020202020204"/>
              <a:cs typeface="Arial" panose="020B0604020202020204"/>
              <a:sym typeface="Arial" panose="020B0604020202020204"/>
            </a:endParaRPr>
          </a:p>
          <a:p>
            <a:pPr marL="0" lvl="0" indent="0" algn="l" rtl="0">
              <a:lnSpc>
                <a:spcPct val="170000"/>
              </a:lnSpc>
              <a:spcBef>
                <a:spcPts val="0"/>
              </a:spcBef>
              <a:spcAft>
                <a:spcPts val="0"/>
              </a:spcAft>
              <a:buNone/>
            </a:pP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15000"/>
              </a:lnSpc>
              <a:spcBef>
                <a:spcPts val="0"/>
              </a:spcBef>
              <a:spcAft>
                <a:spcPts val="0"/>
              </a:spcAft>
              <a:buNone/>
            </a:pPr>
            <a:r>
              <a:rPr lang="en-GB" sz="4200">
                <a:solidFill>
                  <a:schemeClr val="accent5"/>
                </a:solidFill>
              </a:rPr>
              <a:t> </a:t>
            </a:r>
            <a:endParaRPr sz="4200">
              <a:solidFill>
                <a:schemeClr val="accent5"/>
              </a:solidFill>
            </a:endParaRPr>
          </a:p>
          <a:p>
            <a:pPr marL="0" lvl="0" indent="0" algn="l" rtl="0">
              <a:lnSpc>
                <a:spcPct val="115000"/>
              </a:lnSpc>
              <a:spcBef>
                <a:spcPts val="1000"/>
              </a:spcBef>
              <a:spcAft>
                <a:spcPts val="1000"/>
              </a:spcAft>
              <a:buNone/>
            </a:pPr>
            <a:r>
              <a:rPr lang="en-GB" sz="4200">
                <a:solidFill>
                  <a:schemeClr val="accent5"/>
                </a:solidFill>
              </a:rPr>
              <a:t> </a:t>
            </a:r>
            <a:endParaRPr sz="2400" u="sng">
              <a:solidFill>
                <a:schemeClr val="accent5"/>
              </a:solidFill>
            </a:endParaRPr>
          </a:p>
        </p:txBody>
      </p:sp>
      <p:grpSp>
        <p:nvGrpSpPr>
          <p:cNvPr id="542" name="Google Shape;542;p64"/>
          <p:cNvGrpSpPr/>
          <p:nvPr/>
        </p:nvGrpSpPr>
        <p:grpSpPr>
          <a:xfrm>
            <a:off x="6781388" y="2464035"/>
            <a:ext cx="2212050" cy="2537076"/>
            <a:chOff x="6803275" y="395363"/>
            <a:chExt cx="2212050" cy="2537076"/>
          </a:xfrm>
        </p:grpSpPr>
        <p:pic>
          <p:nvPicPr>
            <p:cNvPr id="543" name="Google Shape;543;p64"/>
            <p:cNvPicPr preferRelativeResize="0"/>
            <p:nvPr/>
          </p:nvPicPr>
          <p:blipFill>
            <a:blip r:embed="rId1"/>
            <a:stretch>
              <a:fillRect/>
            </a:stretch>
          </p:blipFill>
          <p:spPr>
            <a:xfrm>
              <a:off x="6803275" y="427445"/>
              <a:ext cx="2212050" cy="2504994"/>
            </a:xfrm>
            <a:prstGeom prst="rect">
              <a:avLst/>
            </a:prstGeom>
            <a:noFill/>
            <a:ln>
              <a:noFill/>
            </a:ln>
          </p:spPr>
        </p:pic>
        <p:pic>
          <p:nvPicPr>
            <p:cNvPr id="544" name="Google Shape;544;p64" descr="Piece of duct tape sticking a note to the slide"/>
            <p:cNvPicPr preferRelativeResize="0"/>
            <p:nvPr/>
          </p:nvPicPr>
          <p:blipFill rotWithShape="1">
            <a:blip r:embed="rId2"/>
            <a:srcRect l="9244" t="5926" r="2118" b="10011"/>
            <a:stretch>
              <a:fillRect/>
            </a:stretch>
          </p:blipFill>
          <p:spPr>
            <a:xfrm rot="154826">
              <a:off x="7370663" y="419419"/>
              <a:ext cx="1077273" cy="382687"/>
            </a:xfrm>
            <a:prstGeom prst="rect">
              <a:avLst/>
            </a:prstGeom>
            <a:noFill/>
            <a:ln>
              <a:noFill/>
            </a:ln>
          </p:spPr>
        </p:pic>
        <p:sp>
          <p:nvSpPr>
            <p:cNvPr id="545" name="Google Shape;545;p64"/>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barplot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'Point of Contact'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'Rent'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pic>
        <p:nvPicPr>
          <p:cNvPr id="546" name="Google Shape;546;p64"/>
          <p:cNvPicPr preferRelativeResize="0"/>
          <p:nvPr/>
        </p:nvPicPr>
        <p:blipFill>
          <a:blip r:embed="rId3"/>
          <a:stretch>
            <a:fillRect/>
          </a:stretch>
        </p:blipFill>
        <p:spPr>
          <a:xfrm>
            <a:off x="728050" y="1242175"/>
            <a:ext cx="3638550" cy="2495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550" name="Shape 550"/>
        <p:cNvGrpSpPr/>
        <p:nvPr/>
      </p:nvGrpSpPr>
      <p:grpSpPr>
        <a:xfrm>
          <a:off x="0" y="0"/>
          <a:ext cx="0" cy="0"/>
          <a:chOff x="0" y="0"/>
          <a:chExt cx="0" cy="0"/>
        </a:xfrm>
      </p:grpSpPr>
      <p:sp>
        <p:nvSpPr>
          <p:cNvPr id="551" name="Google Shape;551;p65"/>
          <p:cNvSpPr txBox="1"/>
          <p:nvPr>
            <p:ph type="title"/>
          </p:nvPr>
        </p:nvSpPr>
        <p:spPr>
          <a:xfrm>
            <a:off x="265500" y="754200"/>
            <a:ext cx="4045200" cy="363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b="0">
                <a:solidFill>
                  <a:schemeClr val="lt2"/>
                </a:solidFill>
              </a:rPr>
              <a:t>More than 50 million Americans travelled abroad in 2015</a:t>
            </a:r>
            <a:endParaRPr sz="1800" b="0">
              <a:solidFill>
                <a:schemeClr val="lt2"/>
              </a:solidFill>
            </a:endParaRPr>
          </a:p>
          <a:p>
            <a:pPr marL="0" lvl="0" indent="0" algn="l" rtl="0">
              <a:spcBef>
                <a:spcPts val="0"/>
              </a:spcBef>
              <a:spcAft>
                <a:spcPts val="0"/>
              </a:spcAft>
              <a:buNone/>
            </a:pPr>
            <a:endParaRPr sz="1800">
              <a:solidFill>
                <a:schemeClr val="lt2"/>
              </a:solidFill>
            </a:endParaRPr>
          </a:p>
          <a:p>
            <a:pPr marL="0" lvl="0" indent="0" algn="l" rtl="0">
              <a:spcBef>
                <a:spcPts val="0"/>
              </a:spcBef>
              <a:spcAft>
                <a:spcPts val="0"/>
              </a:spcAft>
              <a:buNone/>
            </a:pPr>
            <a:r>
              <a:rPr lang="en-GB" sz="2500">
                <a:solidFill>
                  <a:schemeClr val="lt2"/>
                </a:solidFill>
              </a:rPr>
              <a:t>THAT’S MORE THAN THE</a:t>
            </a:r>
            <a:r>
              <a:rPr lang="en-GB" sz="2100">
                <a:solidFill>
                  <a:schemeClr val="lt2"/>
                </a:solidFill>
              </a:rPr>
              <a:t> </a:t>
            </a:r>
            <a:r>
              <a:rPr lang="en-GB" sz="3800">
                <a:solidFill>
                  <a:schemeClr val="lt2"/>
                </a:solidFill>
              </a:rPr>
              <a:t>POPULATION OF </a:t>
            </a:r>
            <a:endParaRPr sz="3800">
              <a:solidFill>
                <a:schemeClr val="lt2"/>
              </a:solidFill>
            </a:endParaRPr>
          </a:p>
          <a:p>
            <a:pPr marL="0" lvl="0" indent="0" algn="l" rtl="0">
              <a:spcBef>
                <a:spcPts val="0"/>
              </a:spcBef>
              <a:spcAft>
                <a:spcPts val="0"/>
              </a:spcAft>
              <a:buNone/>
            </a:pPr>
            <a:r>
              <a:rPr lang="en-GB"/>
              <a:t>CALIFORNIA</a:t>
            </a:r>
            <a:r>
              <a:rPr lang="en-GB">
                <a:solidFill>
                  <a:schemeClr val="lt2"/>
                </a:solidFill>
              </a:rPr>
              <a:t> AND</a:t>
            </a:r>
            <a:r>
              <a:rPr lang="en-GB" sz="2500">
                <a:solidFill>
                  <a:schemeClr val="lt2"/>
                </a:solidFill>
              </a:rPr>
              <a:t> </a:t>
            </a:r>
            <a:br>
              <a:rPr lang="en-GB" sz="2500">
                <a:solidFill>
                  <a:schemeClr val="lt2"/>
                </a:solidFill>
              </a:rPr>
            </a:br>
            <a:r>
              <a:rPr lang="en-GB" sz="3400"/>
              <a:t>TEXAS</a:t>
            </a:r>
            <a:r>
              <a:rPr lang="en-GB" sz="3400">
                <a:solidFill>
                  <a:schemeClr val="lt2"/>
                </a:solidFill>
              </a:rPr>
              <a:t> COMBINED</a:t>
            </a:r>
            <a:endParaRPr sz="3400">
              <a:solidFill>
                <a:schemeClr val="lt2"/>
              </a:solidFill>
            </a:endParaRPr>
          </a:p>
        </p:txBody>
      </p:sp>
      <p:pic>
        <p:nvPicPr>
          <p:cNvPr id="552" name="Google Shape;552;p65"/>
          <p:cNvPicPr preferRelativeResize="0"/>
          <p:nvPr/>
        </p:nvPicPr>
        <p:blipFill>
          <a:blip r:embed="rId1">
            <a:alphaModFix amt="54000"/>
          </a:blip>
          <a:stretch>
            <a:fillRect/>
          </a:stretch>
        </p:blipFill>
        <p:spPr>
          <a:xfrm>
            <a:off x="6259750" y="476100"/>
            <a:ext cx="2480925" cy="2480925"/>
          </a:xfrm>
          <a:prstGeom prst="rect">
            <a:avLst/>
          </a:prstGeom>
          <a:noFill/>
          <a:ln>
            <a:noFill/>
          </a:ln>
        </p:spPr>
      </p:pic>
      <p:pic>
        <p:nvPicPr>
          <p:cNvPr id="553" name="Google Shape;553;p65"/>
          <p:cNvPicPr preferRelativeResize="0"/>
          <p:nvPr/>
        </p:nvPicPr>
        <p:blipFill>
          <a:blip r:embed="rId2">
            <a:alphaModFix amt="42000"/>
          </a:blip>
          <a:stretch>
            <a:fillRect/>
          </a:stretch>
        </p:blipFill>
        <p:spPr>
          <a:xfrm>
            <a:off x="4651375" y="1297750"/>
            <a:ext cx="3031200" cy="3031200"/>
          </a:xfrm>
          <a:prstGeom prst="rect">
            <a:avLst/>
          </a:prstGeom>
          <a:noFill/>
          <a:ln>
            <a:noFill/>
          </a:ln>
        </p:spPr>
      </p:pic>
      <p:grpSp>
        <p:nvGrpSpPr>
          <p:cNvPr id="554" name="Google Shape;554;p65"/>
          <p:cNvGrpSpPr/>
          <p:nvPr/>
        </p:nvGrpSpPr>
        <p:grpSpPr>
          <a:xfrm>
            <a:off x="6781388" y="2464035"/>
            <a:ext cx="2212050" cy="2537076"/>
            <a:chOff x="6803275" y="395363"/>
            <a:chExt cx="2212050" cy="2537076"/>
          </a:xfrm>
        </p:grpSpPr>
        <p:pic>
          <p:nvPicPr>
            <p:cNvPr id="555" name="Google Shape;555;p65"/>
            <p:cNvPicPr preferRelativeResize="0"/>
            <p:nvPr/>
          </p:nvPicPr>
          <p:blipFill>
            <a:blip r:embed="rId3"/>
            <a:stretch>
              <a:fillRect/>
            </a:stretch>
          </p:blipFill>
          <p:spPr>
            <a:xfrm>
              <a:off x="6803275" y="427445"/>
              <a:ext cx="2212050" cy="2504994"/>
            </a:xfrm>
            <a:prstGeom prst="rect">
              <a:avLst/>
            </a:prstGeom>
            <a:noFill/>
            <a:ln>
              <a:noFill/>
            </a:ln>
          </p:spPr>
        </p:pic>
        <p:pic>
          <p:nvPicPr>
            <p:cNvPr id="556" name="Google Shape;556;p65" descr="Piece of duct tape sticking a note to the slide"/>
            <p:cNvPicPr preferRelativeResize="0"/>
            <p:nvPr/>
          </p:nvPicPr>
          <p:blipFill rotWithShape="1">
            <a:blip r:embed="rId4"/>
            <a:srcRect l="9244" t="5926" r="2118" b="10011"/>
            <a:stretch>
              <a:fillRect/>
            </a:stretch>
          </p:blipFill>
          <p:spPr>
            <a:xfrm rot="154826">
              <a:off x="7370663" y="419419"/>
              <a:ext cx="1077273" cy="382687"/>
            </a:xfrm>
            <a:prstGeom prst="rect">
              <a:avLst/>
            </a:prstGeom>
            <a:noFill/>
            <a:ln>
              <a:noFill/>
            </a:ln>
          </p:spPr>
        </p:pic>
        <p:sp>
          <p:nvSpPr>
            <p:cNvPr id="557" name="Google Shape;557;p6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GB"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558" name="Google Shape;558;p65"/>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pic>
        <p:nvPicPr>
          <p:cNvPr id="559" name="Google Shape;559;p65"/>
          <p:cNvPicPr preferRelativeResize="0"/>
          <p:nvPr/>
        </p:nvPicPr>
        <p:blipFill>
          <a:blip r:embed="rId5"/>
          <a:stretch>
            <a:fillRect/>
          </a:stretch>
        </p:blipFill>
        <p:spPr>
          <a:xfrm>
            <a:off x="0" y="780346"/>
            <a:ext cx="9144000" cy="358280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sp>
        <p:nvSpPr>
          <p:cNvPr id="564" name="Google Shape;564;p66"/>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accent5"/>
              </a:solidFill>
              <a:latin typeface="Lato" panose="020F0502020204030203"/>
              <a:ea typeface="Lato" panose="020F0502020204030203"/>
              <a:cs typeface="Lato" panose="020F0502020204030203"/>
              <a:sym typeface="Lato" panose="020F0502020204030203"/>
            </a:endParaRPr>
          </a:p>
        </p:txBody>
      </p:sp>
      <p:pic>
        <p:nvPicPr>
          <p:cNvPr id="565" name="Google Shape;565;p66"/>
          <p:cNvPicPr preferRelativeResize="0"/>
          <p:nvPr/>
        </p:nvPicPr>
        <p:blipFill>
          <a:blip r:embed="rId1"/>
          <a:stretch>
            <a:fillRect/>
          </a:stretch>
        </p:blipFill>
        <p:spPr>
          <a:xfrm>
            <a:off x="2370250" y="396663"/>
            <a:ext cx="4157058" cy="4350173"/>
          </a:xfrm>
          <a:prstGeom prst="rect">
            <a:avLst/>
          </a:prstGeom>
          <a:noFill/>
          <a:ln>
            <a:noFill/>
          </a:ln>
        </p:spPr>
      </p:pic>
      <p:sp>
        <p:nvSpPr>
          <p:cNvPr id="566" name="Google Shape;566;p66"/>
          <p:cNvSpPr txBox="1"/>
          <p:nvPr/>
        </p:nvSpPr>
        <p:spPr>
          <a:xfrm>
            <a:off x="296550" y="593075"/>
            <a:ext cx="1738500" cy="191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i="1">
                <a:solidFill>
                  <a:schemeClr val="dk2"/>
                </a:solidFill>
                <a:latin typeface="Roboto Mono" panose="00000009000000000000"/>
                <a:ea typeface="Roboto Mono" panose="00000009000000000000"/>
                <a:cs typeface="Roboto Mono" panose="00000009000000000000"/>
                <a:sym typeface="Roboto Mono" panose="00000009000000000000"/>
              </a:rPr>
              <a:t>#Correlation between all Features</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figure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(figsize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heatmap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corr</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(),annot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,fmt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'.2f'</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show</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050" i="1">
              <a:solidFill>
                <a:schemeClr val="dk2"/>
              </a:solidFill>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70" name="Shape 570"/>
        <p:cNvGrpSpPr/>
        <p:nvPr/>
      </p:nvGrpSpPr>
      <p:grpSpPr>
        <a:xfrm>
          <a:off x="0" y="0"/>
          <a:ext cx="0" cy="0"/>
          <a:chOff x="0" y="0"/>
          <a:chExt cx="0" cy="0"/>
        </a:xfrm>
      </p:grpSpPr>
      <p:pic>
        <p:nvPicPr>
          <p:cNvPr id="571" name="Google Shape;571;p67"/>
          <p:cNvPicPr preferRelativeResize="0"/>
          <p:nvPr/>
        </p:nvPicPr>
        <p:blipFill>
          <a:blip r:embed="rId1"/>
          <a:stretch>
            <a:fillRect/>
          </a:stretch>
        </p:blipFill>
        <p:spPr>
          <a:xfrm>
            <a:off x="2444700" y="162737"/>
            <a:ext cx="4254600" cy="4818038"/>
          </a:xfrm>
          <a:prstGeom prst="rect">
            <a:avLst/>
          </a:prstGeom>
          <a:noFill/>
          <a:ln>
            <a:noFill/>
          </a:ln>
        </p:spPr>
      </p:pic>
      <p:pic>
        <p:nvPicPr>
          <p:cNvPr id="572" name="Google Shape;572;p67"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573" name="Google Shape;573;p67"/>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3000" b="1">
              <a:solidFill>
                <a:schemeClr val="lt2"/>
              </a:solidFill>
              <a:latin typeface="Raleway"/>
              <a:ea typeface="Raleway"/>
              <a:cs typeface="Raleway"/>
              <a:sym typeface="Raleway"/>
            </a:endParaRPr>
          </a:p>
        </p:txBody>
      </p:sp>
      <p:sp>
        <p:nvSpPr>
          <p:cNvPr id="574" name="Google Shape;574;p67"/>
          <p:cNvSpPr txBox="1"/>
          <p:nvPr>
            <p:ph type="body" idx="4294967295"/>
          </p:nvPr>
        </p:nvSpPr>
        <p:spPr>
          <a:xfrm>
            <a:off x="2743075" y="907800"/>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i="1">
                <a:latin typeface="Roboto Mono" panose="00000009000000000000"/>
                <a:ea typeface="Roboto Mono" panose="00000009000000000000"/>
                <a:cs typeface="Roboto Mono" panose="00000009000000000000"/>
                <a:sym typeface="Roboto Mono" panose="00000009000000000000"/>
              </a:rPr>
              <a:t>#Dropping these Features in order to Reduce the Problem of Multi-Collinearity</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drop</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'Living Floor'</a:t>
            </a:r>
            <a:r>
              <a:rPr lang="en-GB" sz="1050">
                <a:latin typeface="Roboto Mono" panose="00000009000000000000"/>
                <a:ea typeface="Roboto Mono" panose="00000009000000000000"/>
                <a:cs typeface="Roboto Mono" panose="00000009000000000000"/>
                <a:sym typeface="Roboto Mono" panose="00000009000000000000"/>
              </a:rPr>
              <a:t>,axis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a:t>
            </a:r>
            <a:r>
              <a:rPr lang="en-GB" sz="1050">
                <a:latin typeface="Roboto Mono" panose="00000009000000000000"/>
                <a:ea typeface="Roboto Mono" panose="00000009000000000000"/>
                <a:cs typeface="Roboto Mono" panose="00000009000000000000"/>
                <a:sym typeface="Roboto Mono" panose="00000009000000000000"/>
              </a:rPr>
              <a:t>,inplace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drop</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'Point of Contact_Contact Builder'</a:t>
            </a:r>
            <a:r>
              <a:rPr lang="en-GB" sz="1050">
                <a:latin typeface="Roboto Mono" panose="00000009000000000000"/>
                <a:ea typeface="Roboto Mono" panose="00000009000000000000"/>
                <a:cs typeface="Roboto Mono" panose="00000009000000000000"/>
                <a:sym typeface="Roboto Mono" panose="00000009000000000000"/>
              </a:rPr>
              <a:t>,axis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a:t>
            </a:r>
            <a:r>
              <a:rPr lang="en-GB" sz="1050">
                <a:latin typeface="Roboto Mono" panose="00000009000000000000"/>
                <a:ea typeface="Roboto Mono" panose="00000009000000000000"/>
                <a:cs typeface="Roboto Mono" panose="00000009000000000000"/>
                <a:sym typeface="Roboto Mono" panose="00000009000000000000"/>
              </a:rPr>
              <a:t>,inplace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drop</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'Bathroom_6'</a:t>
            </a:r>
            <a:r>
              <a:rPr lang="en-GB" sz="1050">
                <a:latin typeface="Roboto Mono" panose="00000009000000000000"/>
                <a:ea typeface="Roboto Mono" panose="00000009000000000000"/>
                <a:cs typeface="Roboto Mono" panose="00000009000000000000"/>
                <a:sym typeface="Roboto Mono" panose="00000009000000000000"/>
              </a:rPr>
              <a:t>,axis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a:t>
            </a:r>
            <a:r>
              <a:rPr lang="en-GB" sz="1050">
                <a:latin typeface="Roboto Mono" panose="00000009000000000000"/>
                <a:ea typeface="Roboto Mono" panose="00000009000000000000"/>
                <a:cs typeface="Roboto Mono" panose="00000009000000000000"/>
                <a:sym typeface="Roboto Mono" panose="00000009000000000000"/>
              </a:rPr>
              <a:t>,inplace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drop</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'Bathroom_7'</a:t>
            </a:r>
            <a:r>
              <a:rPr lang="en-GB" sz="1050">
                <a:latin typeface="Roboto Mono" panose="00000009000000000000"/>
                <a:ea typeface="Roboto Mono" panose="00000009000000000000"/>
                <a:cs typeface="Roboto Mono" panose="00000009000000000000"/>
                <a:sym typeface="Roboto Mono" panose="00000009000000000000"/>
              </a:rPr>
              <a:t>,axis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a:t>
            </a:r>
            <a:r>
              <a:rPr lang="en-GB" sz="1050">
                <a:latin typeface="Roboto Mono" panose="00000009000000000000"/>
                <a:ea typeface="Roboto Mono" panose="00000009000000000000"/>
                <a:cs typeface="Roboto Mono" panose="00000009000000000000"/>
                <a:sym typeface="Roboto Mono" panose="00000009000000000000"/>
              </a:rPr>
              <a:t>,inplace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drop</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'Month'</a:t>
            </a:r>
            <a:r>
              <a:rPr lang="en-GB" sz="1050">
                <a:latin typeface="Roboto Mono" panose="00000009000000000000"/>
                <a:ea typeface="Roboto Mono" panose="00000009000000000000"/>
                <a:cs typeface="Roboto Mono" panose="00000009000000000000"/>
                <a:sym typeface="Roboto Mono" panose="00000009000000000000"/>
              </a:rPr>
              <a:t>,axis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a:t>
            </a:r>
            <a:r>
              <a:rPr lang="en-GB" sz="1050">
                <a:latin typeface="Roboto Mono" panose="00000009000000000000"/>
                <a:ea typeface="Roboto Mono" panose="00000009000000000000"/>
                <a:cs typeface="Roboto Mono" panose="00000009000000000000"/>
                <a:sym typeface="Roboto Mono" panose="00000009000000000000"/>
              </a:rPr>
              <a:t>,inplace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050" i="1">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578" name="Shape 578"/>
        <p:cNvGrpSpPr/>
        <p:nvPr/>
      </p:nvGrpSpPr>
      <p:grpSpPr>
        <a:xfrm>
          <a:off x="0" y="0"/>
          <a:ext cx="0" cy="0"/>
          <a:chOff x="0" y="0"/>
          <a:chExt cx="0" cy="0"/>
        </a:xfrm>
      </p:grpSpPr>
      <p:sp>
        <p:nvSpPr>
          <p:cNvPr id="579" name="Google Shape;579;p6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accent5"/>
              </a:solidFill>
              <a:latin typeface="Lato" panose="020F0502020204030203"/>
              <a:ea typeface="Lato" panose="020F0502020204030203"/>
              <a:cs typeface="Lato" panose="020F0502020204030203"/>
              <a:sym typeface="Lato" panose="020F0502020204030203"/>
            </a:endParaRPr>
          </a:p>
        </p:txBody>
      </p:sp>
      <p:sp>
        <p:nvSpPr>
          <p:cNvPr id="580" name="Google Shape;580;p68"/>
          <p:cNvSpPr txBox="1"/>
          <p:nvPr/>
        </p:nvSpPr>
        <p:spPr>
          <a:xfrm>
            <a:off x="296550" y="593075"/>
            <a:ext cx="1738500" cy="191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i="1">
                <a:solidFill>
                  <a:schemeClr val="dk2"/>
                </a:solidFill>
                <a:latin typeface="Roboto Mono" panose="00000009000000000000"/>
                <a:ea typeface="Roboto Mono" panose="00000009000000000000"/>
                <a:cs typeface="Roboto Mono" panose="00000009000000000000"/>
                <a:sym typeface="Roboto Mono" panose="00000009000000000000"/>
              </a:rPr>
              <a:t>#Correlation between all Features</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figure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(figsize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heatmap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(final_df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corr</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(),annot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rgbClr val="3D7E7E"/>
                </a:solidFill>
                <a:latin typeface="Roboto Mono" panose="00000009000000000000"/>
                <a:ea typeface="Roboto Mono" panose="00000009000000000000"/>
                <a:cs typeface="Roboto Mono" panose="00000009000000000000"/>
                <a:sym typeface="Roboto Mono" panose="00000009000000000000"/>
              </a:rPr>
              <a:t>True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,fmt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'.2f'</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Clr>
                <a:schemeClr val="dk2"/>
              </a:buClr>
              <a:buSzPts val="1100"/>
              <a:buFont typeface="Arial" panose="020B0604020202020204"/>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show</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050" i="1">
              <a:solidFill>
                <a:schemeClr val="dk2"/>
              </a:solidFill>
              <a:latin typeface="Roboto Mono" panose="00000009000000000000"/>
              <a:ea typeface="Roboto Mono" panose="00000009000000000000"/>
              <a:cs typeface="Roboto Mono" panose="00000009000000000000"/>
              <a:sym typeface="Roboto Mono" panose="00000009000000000000"/>
            </a:endParaRPr>
          </a:p>
        </p:txBody>
      </p:sp>
      <p:pic>
        <p:nvPicPr>
          <p:cNvPr id="581" name="Google Shape;581;p68"/>
          <p:cNvPicPr preferRelativeResize="0"/>
          <p:nvPr/>
        </p:nvPicPr>
        <p:blipFill>
          <a:blip r:embed="rId1"/>
          <a:stretch>
            <a:fillRect/>
          </a:stretch>
        </p:blipFill>
        <p:spPr>
          <a:xfrm>
            <a:off x="2187450" y="152400"/>
            <a:ext cx="4157058" cy="435017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85" name="Shape 585"/>
        <p:cNvGrpSpPr/>
        <p:nvPr/>
      </p:nvGrpSpPr>
      <p:grpSpPr>
        <a:xfrm>
          <a:off x="0" y="0"/>
          <a:ext cx="0" cy="0"/>
          <a:chOff x="0" y="0"/>
          <a:chExt cx="0" cy="0"/>
        </a:xfrm>
      </p:grpSpPr>
      <p:pic>
        <p:nvPicPr>
          <p:cNvPr id="586" name="Google Shape;586;p69"/>
          <p:cNvPicPr preferRelativeResize="0"/>
          <p:nvPr/>
        </p:nvPicPr>
        <p:blipFill>
          <a:blip r:embed="rId1">
            <a:alphaModFix amt="54000"/>
          </a:blip>
          <a:stretch>
            <a:fillRect/>
          </a:stretch>
        </p:blipFill>
        <p:spPr>
          <a:xfrm>
            <a:off x="7957225" y="189775"/>
            <a:ext cx="904350" cy="904350"/>
          </a:xfrm>
          <a:prstGeom prst="rect">
            <a:avLst/>
          </a:prstGeom>
          <a:noFill/>
          <a:ln>
            <a:noFill/>
          </a:ln>
        </p:spPr>
      </p:pic>
      <p:grpSp>
        <p:nvGrpSpPr>
          <p:cNvPr id="587" name="Google Shape;587;p69"/>
          <p:cNvGrpSpPr/>
          <p:nvPr/>
        </p:nvGrpSpPr>
        <p:grpSpPr>
          <a:xfrm>
            <a:off x="4028772" y="1094128"/>
            <a:ext cx="4964504" cy="3906843"/>
            <a:chOff x="6803275" y="395363"/>
            <a:chExt cx="2212050" cy="2537076"/>
          </a:xfrm>
        </p:grpSpPr>
        <p:pic>
          <p:nvPicPr>
            <p:cNvPr id="588" name="Google Shape;588;p69"/>
            <p:cNvPicPr preferRelativeResize="0"/>
            <p:nvPr/>
          </p:nvPicPr>
          <p:blipFill>
            <a:blip r:embed="rId2"/>
            <a:stretch>
              <a:fillRect/>
            </a:stretch>
          </p:blipFill>
          <p:spPr>
            <a:xfrm>
              <a:off x="6803275" y="427445"/>
              <a:ext cx="2212050" cy="2504994"/>
            </a:xfrm>
            <a:prstGeom prst="rect">
              <a:avLst/>
            </a:prstGeom>
            <a:noFill/>
            <a:ln>
              <a:noFill/>
            </a:ln>
          </p:spPr>
        </p:pic>
        <p:pic>
          <p:nvPicPr>
            <p:cNvPr id="589" name="Google Shape;589;p69"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590" name="Google Shape;590;p6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50800" marR="76200" lvl="0" indent="0" algn="l" rtl="0">
                <a:lnSpc>
                  <a:spcPct val="139000"/>
                </a:lnSpc>
                <a:spcBef>
                  <a:spcPts val="1200"/>
                </a:spcBef>
                <a:spcAft>
                  <a:spcPts val="0"/>
                </a:spcAft>
                <a:buClr>
                  <a:schemeClr val="dk2"/>
                </a:buClr>
                <a:buSzPts val="1100"/>
                <a:buFont typeface="Arial" panose="020B0604020202020204"/>
                <a:buNone/>
              </a:pPr>
              <a:r>
                <a:rPr lang="en-GB" sz="1100">
                  <a:solidFill>
                    <a:schemeClr val="dk2"/>
                  </a:solidFill>
                  <a:latin typeface="Roboto Mono" panose="00000009000000000000"/>
                  <a:ea typeface="Roboto Mono" panose="00000009000000000000"/>
                  <a:cs typeface="Roboto Mono" panose="00000009000000000000"/>
                  <a:sym typeface="Roboto Mono" panose="00000009000000000000"/>
                </a:rPr>
                <a:t>In [67]:</a:t>
              </a:r>
              <a:endParaRPr sz="110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drop</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,axis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666666"/>
                  </a:solidFill>
                  <a:highlight>
                    <a:srgbClr val="F7F7F7"/>
                  </a:highlight>
                  <a:latin typeface="Roboto Mono" panose="00000009000000000000"/>
                  <a:ea typeface="Roboto Mono" panose="00000009000000000000"/>
                  <a:cs typeface="Roboto Mono" panose="00000009000000000000"/>
                  <a:sym typeface="Roboto Mono" panose="00000009000000000000"/>
                </a:rPr>
                <a:t>1</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y</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final_df[</a:t>
              </a:r>
              <a:r>
                <a:rPr lang="en-GB" sz="11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'Rent'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100" i="1">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Train-Test Split</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X_train,X_test,y_train,y_test</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train_test_split(X,y,test_size</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666666"/>
                  </a:solidFill>
                  <a:highlight>
                    <a:srgbClr val="F7F7F7"/>
                  </a:highlight>
                  <a:latin typeface="Roboto Mono" panose="00000009000000000000"/>
                  <a:ea typeface="Roboto Mono" panose="00000009000000000000"/>
                  <a:cs typeface="Roboto Mono" panose="00000009000000000000"/>
                  <a:sym typeface="Roboto Mono" panose="00000009000000000000"/>
                </a:rPr>
                <a:t>0.2</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,random_state</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rgbClr val="666666"/>
                  </a:solidFill>
                  <a:highlight>
                    <a:srgbClr val="F7F7F7"/>
                  </a:highlight>
                  <a:latin typeface="Roboto Mono" panose="00000009000000000000"/>
                  <a:ea typeface="Roboto Mono" panose="00000009000000000000"/>
                  <a:cs typeface="Roboto Mono" panose="00000009000000000000"/>
                  <a:sym typeface="Roboto Mono" panose="00000009000000000000"/>
                </a:rPr>
                <a:t>42</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StandardScaler()</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Clr>
                  <a:schemeClr val="dk2"/>
                </a:buClr>
                <a:buSzPts val="1100"/>
                <a:buFont typeface="Arial" panose="020B0604020202020204"/>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X_train</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fit_transform</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(X_train)</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Clr>
                  <a:schemeClr val="dk2"/>
                </a:buClr>
                <a:buSzPts val="1100"/>
                <a:buFont typeface="Arial" panose="020B0604020202020204"/>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X_test</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ss</a:t>
              </a:r>
              <a:r>
                <a:rPr lang="en-GB" sz="11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1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transform</a:t>
              </a: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(X_test)</a:t>
              </a:r>
              <a:endParaRPr b="1">
                <a:solidFill>
                  <a:schemeClr val="dk1"/>
                </a:solidFill>
                <a:latin typeface="Raleway"/>
                <a:ea typeface="Raleway"/>
                <a:cs typeface="Raleway"/>
                <a:sym typeface="Raleway"/>
              </a:endParaRPr>
            </a:p>
          </p:txBody>
        </p:sp>
      </p:grpSp>
      <p:sp>
        <p:nvSpPr>
          <p:cNvPr id="591" name="Google Shape;591;p6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592" name="Google Shape;592;p69"/>
          <p:cNvSpPr txBox="1"/>
          <p:nvPr/>
        </p:nvSpPr>
        <p:spPr>
          <a:xfrm>
            <a:off x="0" y="0"/>
            <a:ext cx="3000000" cy="1413000"/>
          </a:xfrm>
          <a:prstGeom prst="rect">
            <a:avLst/>
          </a:prstGeom>
          <a:noFill/>
          <a:ln>
            <a:noFill/>
          </a:ln>
        </p:spPr>
        <p:txBody>
          <a:bodyPr spcFirstLastPara="1" wrap="square" lIns="91425" tIns="91425" rIns="91425" bIns="91425" anchor="t" anchorCtr="0">
            <a:spAutoFit/>
          </a:bodyPr>
          <a:lstStyle/>
          <a:p>
            <a:pPr marL="241300" marR="393700" lvl="0" indent="0" algn="l" rtl="0">
              <a:lnSpc>
                <a:spcPct val="140000"/>
              </a:lnSpc>
              <a:spcBef>
                <a:spcPts val="1200"/>
              </a:spcBef>
              <a:spcAft>
                <a:spcPts val="0"/>
              </a:spcAft>
              <a:buNone/>
            </a:pPr>
            <a:r>
              <a:rPr lang="en-GB" sz="2100" b="1">
                <a:solidFill>
                  <a:schemeClr val="dk1"/>
                </a:solidFill>
                <a:highlight>
                  <a:srgbClr val="FFFFFF"/>
                </a:highlight>
                <a:latin typeface="Raleway"/>
                <a:ea typeface="Raleway"/>
                <a:cs typeface="Raleway"/>
                <a:sym typeface="Raleway"/>
              </a:rPr>
              <a:t>Splitting of Train and Test Data</a:t>
            </a:r>
            <a:endParaRPr sz="2100" b="1">
              <a:solidFill>
                <a:schemeClr val="dk1"/>
              </a:solidFill>
              <a:highlight>
                <a:srgbClr val="FFFFFF"/>
              </a:highlight>
              <a:latin typeface="Raleway"/>
              <a:ea typeface="Raleway"/>
              <a:cs typeface="Raleway"/>
              <a:sym typeface="Raleway"/>
            </a:endParaRPr>
          </a:p>
          <a:p>
            <a:pPr marL="50800" marR="76200" lvl="0" indent="0" algn="l" rtl="0">
              <a:lnSpc>
                <a:spcPct val="139000"/>
              </a:lnSpc>
              <a:spcBef>
                <a:spcPts val="120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96" name="Shape 596"/>
        <p:cNvGrpSpPr/>
        <p:nvPr/>
      </p:nvGrpSpPr>
      <p:grpSpPr>
        <a:xfrm>
          <a:off x="0" y="0"/>
          <a:ext cx="0" cy="0"/>
          <a:chOff x="0" y="0"/>
          <a:chExt cx="0" cy="0"/>
        </a:xfrm>
      </p:grpSpPr>
      <p:pic>
        <p:nvPicPr>
          <p:cNvPr id="597" name="Google Shape;597;p70"/>
          <p:cNvPicPr preferRelativeResize="0"/>
          <p:nvPr/>
        </p:nvPicPr>
        <p:blipFill>
          <a:blip r:embed="rId1">
            <a:alphaModFix amt="54000"/>
          </a:blip>
          <a:stretch>
            <a:fillRect/>
          </a:stretch>
        </p:blipFill>
        <p:spPr>
          <a:xfrm>
            <a:off x="7957225" y="189775"/>
            <a:ext cx="904350" cy="904350"/>
          </a:xfrm>
          <a:prstGeom prst="rect">
            <a:avLst/>
          </a:prstGeom>
          <a:noFill/>
          <a:ln>
            <a:noFill/>
          </a:ln>
        </p:spPr>
      </p:pic>
      <p:sp>
        <p:nvSpPr>
          <p:cNvPr id="598" name="Google Shape;598;p7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599" name="Google Shape;599;p70"/>
          <p:cNvSpPr txBox="1"/>
          <p:nvPr/>
        </p:nvSpPr>
        <p:spPr>
          <a:xfrm>
            <a:off x="0" y="0"/>
            <a:ext cx="3000000" cy="36969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GB" sz="1800" b="1">
                <a:solidFill>
                  <a:schemeClr val="dk1"/>
                </a:solidFill>
                <a:highlight>
                  <a:srgbClr val="FFFFFF"/>
                </a:highlight>
              </a:rPr>
              <a:t>Modelling</a:t>
            </a:r>
            <a:endParaRPr sz="1800" b="1">
              <a:solidFill>
                <a:schemeClr val="dk1"/>
              </a:solidFill>
              <a:highlight>
                <a:srgbClr val="FFFFFF"/>
              </a:highlight>
            </a:endParaRPr>
          </a:p>
          <a:p>
            <a:pPr marL="177800" marR="177800" lvl="0" indent="0" algn="l" rtl="0">
              <a:lnSpc>
                <a:spcPct val="170000"/>
              </a:lnSpc>
              <a:spcBef>
                <a:spcPts val="1600"/>
              </a:spcBef>
              <a:spcAft>
                <a:spcPts val="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models </a:t>
            </a:r>
            <a:r>
              <a:rPr lang="en-GB" sz="8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'Linear'</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LinearRegression(),</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'ridge'</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Ridge(),</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'xgboost'</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XGBRegressor(),</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'catboost'</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CatBoostRegressor(verbose</a:t>
            </a:r>
            <a:r>
              <a:rPr lang="en-GB" sz="8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850">
                <a:solidFill>
                  <a:srgbClr val="666666"/>
                </a:solidFill>
                <a:latin typeface="Roboto Mono" panose="00000009000000000000"/>
                <a:ea typeface="Roboto Mono" panose="00000009000000000000"/>
                <a:cs typeface="Roboto Mono" panose="00000009000000000000"/>
                <a:sym typeface="Roboto Mono" panose="00000009000000000000"/>
              </a:rPr>
              <a:t>0</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'lightgbm'</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LGBMRegressor(),</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'gradient boosting'</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a:t>
            </a:r>
            <a:endParaRPr sz="2100" b="1">
              <a:solidFill>
                <a:schemeClr val="dk1"/>
              </a:solidFill>
              <a:highlight>
                <a:srgbClr val="FFFFFF"/>
              </a:highlight>
              <a:latin typeface="Raleway"/>
              <a:ea typeface="Raleway"/>
              <a:cs typeface="Raleway"/>
              <a:sym typeface="Raleway"/>
            </a:endParaRPr>
          </a:p>
        </p:txBody>
      </p:sp>
      <p:sp>
        <p:nvSpPr>
          <p:cNvPr id="600" name="Google Shape;600;p70"/>
          <p:cNvSpPr txBox="1"/>
          <p:nvPr/>
        </p:nvSpPr>
        <p:spPr>
          <a:xfrm>
            <a:off x="5849075" y="667200"/>
            <a:ext cx="3231300" cy="3809100"/>
          </a:xfrm>
          <a:prstGeom prst="rect">
            <a:avLst/>
          </a:prstGeom>
          <a:noFill/>
          <a:ln>
            <a:noFill/>
          </a:ln>
        </p:spPr>
        <p:txBody>
          <a:bodyPr spcFirstLastPara="1" wrap="square" lIns="91425" tIns="91425" rIns="91425" bIns="91425" anchor="t" anchorCtr="0">
            <a:spAutoFit/>
          </a:bodyPr>
          <a:lstStyle/>
          <a:p>
            <a:pPr marL="177800" marR="177800" lvl="0" indent="0" algn="l" rtl="0">
              <a:lnSpc>
                <a:spcPct val="170000"/>
              </a:lnSpc>
              <a:spcBef>
                <a:spcPts val="1600"/>
              </a:spcBef>
              <a:spcAft>
                <a:spcPts val="0"/>
              </a:spcAft>
              <a:buClr>
                <a:schemeClr val="dk2"/>
              </a:buClr>
              <a:buSzPts val="1100"/>
              <a:buFont typeface="Arial" panose="020B0604020202020204"/>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GradientBoostingRegressor(),</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'lasso'</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Lasso(),</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'random forest'</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RandomForestRegressor(),</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'bayesian ridge'</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BayesianRidge(),</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'support vector'</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SVR(),</a:t>
            </a: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BB2323"/>
                </a:solidFill>
                <a:latin typeface="Roboto Mono" panose="00000009000000000000"/>
                <a:ea typeface="Roboto Mono" panose="00000009000000000000"/>
                <a:cs typeface="Roboto Mono" panose="00000009000000000000"/>
                <a:sym typeface="Roboto Mono" panose="00000009000000000000"/>
              </a:rPr>
              <a:t>'knn'</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 KNeighborsRegressor(n_neighbors </a:t>
            </a:r>
            <a:r>
              <a:rPr lang="en-GB" sz="8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850">
                <a:solidFill>
                  <a:srgbClr val="666666"/>
                </a:solidFill>
                <a:latin typeface="Roboto Mono" panose="00000009000000000000"/>
                <a:ea typeface="Roboto Mono" panose="00000009000000000000"/>
                <a:cs typeface="Roboto Mono" panose="00000009000000000000"/>
                <a:sym typeface="Roboto Mono" panose="00000009000000000000"/>
              </a:rPr>
              <a:t>4</a:t>
            </a:r>
            <a:r>
              <a:rPr lang="en-GB" sz="850">
                <a:solidFill>
                  <a:schemeClr val="dk2"/>
                </a:solidFill>
                <a:latin typeface="Roboto Mono" panose="00000009000000000000"/>
                <a:ea typeface="Roboto Mono" panose="00000009000000000000"/>
                <a:cs typeface="Roboto Mono" panose="00000009000000000000"/>
                <a:sym typeface="Roboto Mono" panose="00000009000000000000"/>
              </a:rPr>
              <a:t>)</a:t>
            </a:r>
            <a:endParaRPr sz="1800" b="1">
              <a:solidFill>
                <a:schemeClr val="dk1"/>
              </a:solidFill>
              <a:highlight>
                <a:srgbClr val="FFFFFF"/>
              </a:highlight>
            </a:endParaRPr>
          </a:p>
          <a:p>
            <a:pPr marL="50800" marR="76200" lvl="0" indent="0" algn="l" rtl="0">
              <a:lnSpc>
                <a:spcPct val="139000"/>
              </a:lnSpc>
              <a:spcBef>
                <a:spcPts val="1200"/>
              </a:spcBef>
              <a:spcAft>
                <a:spcPts val="0"/>
              </a:spcAft>
              <a:buClr>
                <a:schemeClr val="dk2"/>
              </a:buClr>
              <a:buSzPts val="1100"/>
              <a:buFont typeface="Arial" panose="020B0604020202020204"/>
              <a:buNone/>
            </a:pPr>
            <a:endParaRPr sz="2100" b="1">
              <a:solidFill>
                <a:schemeClr val="dk1"/>
              </a:solidFill>
              <a:highlight>
                <a:srgbClr val="FFFFFF"/>
              </a:highlight>
              <a:latin typeface="Raleway"/>
              <a:ea typeface="Raleway"/>
              <a:cs typeface="Raleway"/>
              <a:sym typeface="Raleway"/>
            </a:endParaRPr>
          </a:p>
          <a:p>
            <a:pPr marL="0" lvl="0" indent="0" algn="l" rtl="0">
              <a:spcBef>
                <a:spcPts val="0"/>
              </a:spcBef>
              <a:spcAft>
                <a:spcPts val="0"/>
              </a:spcAft>
              <a:buNone/>
            </a:pP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604" name="Shape 604"/>
        <p:cNvGrpSpPr/>
        <p:nvPr/>
      </p:nvGrpSpPr>
      <p:grpSpPr>
        <a:xfrm>
          <a:off x="0" y="0"/>
          <a:ext cx="0" cy="0"/>
          <a:chOff x="0" y="0"/>
          <a:chExt cx="0" cy="0"/>
        </a:xfrm>
      </p:grpSpPr>
      <p:pic>
        <p:nvPicPr>
          <p:cNvPr id="605" name="Google Shape;605;p71"/>
          <p:cNvPicPr preferRelativeResize="0"/>
          <p:nvPr/>
        </p:nvPicPr>
        <p:blipFill>
          <a:blip r:embed="rId1">
            <a:alphaModFix amt="54000"/>
          </a:blip>
          <a:stretch>
            <a:fillRect/>
          </a:stretch>
        </p:blipFill>
        <p:spPr>
          <a:xfrm>
            <a:off x="7957225" y="189775"/>
            <a:ext cx="904350" cy="904350"/>
          </a:xfrm>
          <a:prstGeom prst="rect">
            <a:avLst/>
          </a:prstGeom>
          <a:noFill/>
          <a:ln>
            <a:noFill/>
          </a:ln>
        </p:spPr>
      </p:pic>
      <p:sp>
        <p:nvSpPr>
          <p:cNvPr id="606" name="Google Shape;606;p7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07" name="Google Shape;607;p71"/>
          <p:cNvSpPr txBox="1"/>
          <p:nvPr/>
        </p:nvSpPr>
        <p:spPr>
          <a:xfrm>
            <a:off x="0" y="0"/>
            <a:ext cx="3000000" cy="5657100"/>
          </a:xfrm>
          <a:prstGeom prst="rect">
            <a:avLst/>
          </a:prstGeom>
          <a:noFill/>
          <a:ln>
            <a:noFill/>
          </a:ln>
        </p:spPr>
        <p:txBody>
          <a:bodyPr spcFirstLastPara="1" wrap="square" lIns="91425" tIns="91425" rIns="91425" bIns="91425" anchor="t" anchorCtr="0">
            <a:spAutoFit/>
          </a:bodyPr>
          <a:lstStyle/>
          <a:p>
            <a:pPr marL="177800" marR="177800" lvl="0" indent="0" algn="l" rtl="0">
              <a:lnSpc>
                <a:spcPct val="170000"/>
              </a:lnSpc>
              <a:spcBef>
                <a:spcPts val="1600"/>
              </a:spcBef>
              <a:spcAft>
                <a:spcPts val="0"/>
              </a:spcAft>
              <a:buNone/>
            </a:pPr>
            <a:r>
              <a:rPr lang="en-GB" sz="1050" b="1" i="1">
                <a:solidFill>
                  <a:schemeClr val="dk1"/>
                </a:solidFill>
                <a:highlight>
                  <a:srgbClr val="F7F7F7"/>
                </a:highlight>
                <a:latin typeface="Roboto Mono" panose="00000009000000000000"/>
                <a:ea typeface="Roboto Mono" panose="00000009000000000000"/>
                <a:cs typeface="Roboto Mono" panose="00000009000000000000"/>
                <a:sym typeface="Roboto Mono" panose="00000009000000000000"/>
              </a:rPr>
              <a:t>#Training Different Models</a:t>
            </a:r>
            <a:endParaRPr sz="1050" b="1">
              <a:solidFill>
                <a:schemeClr val="dk1"/>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rgbClr val="007B00"/>
                </a:solidFill>
                <a:highlight>
                  <a:srgbClr val="F7F7F7"/>
                </a:highlight>
                <a:latin typeface="Roboto Mono" panose="00000009000000000000"/>
                <a:ea typeface="Roboto Mono" panose="00000009000000000000"/>
                <a:cs typeface="Roboto Mono" panose="00000009000000000000"/>
                <a:sym typeface="Roboto Mono" panose="00000009000000000000"/>
              </a:rPr>
              <a:t>for</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name, model </a:t>
            </a:r>
            <a:r>
              <a:rPr lang="en-GB" sz="1050" b="1">
                <a:solidFill>
                  <a:srgbClr val="AA22FF"/>
                </a:solidFill>
                <a:highlight>
                  <a:srgbClr val="F7F7F7"/>
                </a:highlight>
                <a:latin typeface="Roboto Mono" panose="00000009000000000000"/>
                <a:ea typeface="Roboto Mono" panose="00000009000000000000"/>
                <a:cs typeface="Roboto Mono" panose="00000009000000000000"/>
                <a:sym typeface="Roboto Mono" panose="00000009000000000000"/>
              </a:rPr>
              <a:t>in</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models</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items():</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model</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fit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(X_train, y_train)</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a:t>
            </a:r>
            <a:r>
              <a:rPr lang="en-GB" sz="1050" u="sng">
                <a:solidFill>
                  <a:srgbClr val="008000"/>
                </a:solidFill>
                <a:highlight>
                  <a:srgbClr val="F7F7F7"/>
                </a:highlight>
                <a:latin typeface="Roboto Mono" panose="00000009000000000000"/>
                <a:ea typeface="Roboto Mono" panose="00000009000000000000"/>
                <a:cs typeface="Roboto Mono" panose="00000009000000000000"/>
                <a:sym typeface="Roboto Mono" panose="00000009000000000000"/>
              </a:rPr>
              <a:t>print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A2121"/>
                </a:solidFill>
                <a:highlight>
                  <a:srgbClr val="F7F7F7"/>
                </a:highlight>
                <a:latin typeface="Roboto Mono" panose="00000009000000000000"/>
                <a:ea typeface="Roboto Mono" panose="00000009000000000000"/>
                <a:cs typeface="Roboto Mono" panose="00000009000000000000"/>
                <a:sym typeface="Roboto Mono" panose="00000009000000000000"/>
              </a:rPr>
              <a:t>f</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name</a:t>
            </a:r>
            <a:r>
              <a:rPr lang="en-GB" sz="105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 trained'</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400"/>
              </a:spcBef>
              <a:spcAft>
                <a:spcPts val="0"/>
              </a:spcAft>
              <a:buNone/>
            </a:pP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Linear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ridge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xgboost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catboost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lightgbm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None/>
            </a:pPr>
            <a:endParaRPr sz="1800" b="1">
              <a:solidFill>
                <a:schemeClr val="dk1"/>
              </a:solidFill>
              <a:highlight>
                <a:srgbClr val="FFFFFF"/>
              </a:highlight>
            </a:endParaRPr>
          </a:p>
        </p:txBody>
      </p:sp>
      <p:sp>
        <p:nvSpPr>
          <p:cNvPr id="608" name="Google Shape;608;p71"/>
          <p:cNvSpPr txBox="1"/>
          <p:nvPr/>
        </p:nvSpPr>
        <p:spPr>
          <a:xfrm>
            <a:off x="2516625" y="728550"/>
            <a:ext cx="3231300" cy="2836200"/>
          </a:xfrm>
          <a:prstGeom prst="rect">
            <a:avLst/>
          </a:prstGeom>
          <a:noFill/>
          <a:ln>
            <a:noFill/>
          </a:ln>
        </p:spPr>
        <p:txBody>
          <a:bodyPr spcFirstLastPara="1" wrap="square" lIns="91425" tIns="91425" rIns="91425" bIns="91425" anchor="t" anchorCtr="0">
            <a:spAutoFit/>
          </a:bodyPr>
          <a:lstStyle/>
          <a:p>
            <a:pPr marL="177800" marR="177800" lvl="0" indent="0" algn="l" rtl="0">
              <a:lnSpc>
                <a:spcPct val="170000"/>
              </a:lnSpc>
              <a:spcBef>
                <a:spcPts val="16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gradient boosting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lasso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random forest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bayesian ridge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support vector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4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knn trained</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850">
              <a:solidFill>
                <a:schemeClr val="dk2"/>
              </a:solidFill>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1"/>
          <a:stretch>
            <a:fillRect/>
          </a:stretch>
        </p:blipFill>
        <p:spPr>
          <a:xfrm>
            <a:off x="2444700" y="162737"/>
            <a:ext cx="4254600" cy="4818038"/>
          </a:xfrm>
          <a:prstGeom prst="rect">
            <a:avLst/>
          </a:prstGeom>
          <a:noFill/>
          <a:ln>
            <a:noFill/>
          </a:ln>
        </p:spPr>
      </p:pic>
      <p:pic>
        <p:nvPicPr>
          <p:cNvPr id="105" name="Google Shape;105;p18" descr="Piece of duct tape sticking a note to the slide"/>
          <p:cNvPicPr preferRelativeResize="0"/>
          <p:nvPr/>
        </p:nvPicPr>
        <p:blipFill rotWithShape="1">
          <a:blip r:embed="rId2"/>
          <a:srcRect l="9244" t="5926" r="2118" b="10011"/>
          <a:stretch>
            <a:fillRect/>
          </a:stretch>
        </p:blipFill>
        <p:spPr>
          <a:xfrm rot="154828">
            <a:off x="3536000" y="46276"/>
            <a:ext cx="2072000" cy="736050"/>
          </a:xfrm>
          <a:prstGeom prst="rect">
            <a:avLst/>
          </a:prstGeom>
          <a:noFill/>
          <a:ln>
            <a:noFill/>
          </a:ln>
        </p:spPr>
      </p:pic>
      <p:sp>
        <p:nvSpPr>
          <p:cNvPr id="106" name="Google Shape;106;p18"/>
          <p:cNvSpPr txBox="1"/>
          <p:nvPr/>
        </p:nvSpPr>
        <p:spPr>
          <a:xfrm>
            <a:off x="2855550" y="509172"/>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a:ea typeface="Raleway"/>
                <a:cs typeface="Raleway"/>
                <a:sym typeface="Raleway"/>
              </a:rPr>
              <a:t>APPLICATIONS </a:t>
            </a:r>
            <a:endParaRPr sz="3000" b="1">
              <a:solidFill>
                <a:schemeClr val="lt2"/>
              </a:solidFill>
              <a:latin typeface="Raleway"/>
              <a:ea typeface="Raleway"/>
              <a:cs typeface="Raleway"/>
              <a:sym typeface="Raleway"/>
            </a:endParaRPr>
          </a:p>
        </p:txBody>
      </p:sp>
      <p:sp>
        <p:nvSpPr>
          <p:cNvPr id="107" name="Google Shape;107;p18"/>
          <p:cNvSpPr txBox="1"/>
          <p:nvPr>
            <p:ph type="body" idx="4294967295"/>
          </p:nvPr>
        </p:nvSpPr>
        <p:spPr>
          <a:xfrm>
            <a:off x="2855550" y="1092280"/>
            <a:ext cx="3432900" cy="332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aleway"/>
              <a:buChar char="➔"/>
            </a:pPr>
            <a:r>
              <a:rPr lang="en-GB" sz="1200" b="1">
                <a:latin typeface="Raleway"/>
                <a:ea typeface="Raleway"/>
                <a:cs typeface="Raleway"/>
                <a:sym typeface="Raleway"/>
              </a:rPr>
              <a:t>House rent prediction finds multiple applications in the real world . The value of rent depends on multiple factors and all of them need to be factored in , manually doing this is close to impossible and hence using MI algorithms we can efficiently predict the rent of any house</a:t>
            </a:r>
            <a:endParaRPr sz="1200" b="1">
              <a:latin typeface="Raleway"/>
              <a:ea typeface="Raleway"/>
              <a:cs typeface="Raleway"/>
              <a:sym typeface="Raleway"/>
            </a:endParaRPr>
          </a:p>
          <a:p>
            <a:pPr marL="457200" lvl="0" indent="-304800" algn="l" rtl="0">
              <a:spcBef>
                <a:spcPts val="1000"/>
              </a:spcBef>
              <a:spcAft>
                <a:spcPts val="1000"/>
              </a:spcAft>
              <a:buSzPts val="1200"/>
              <a:buFont typeface="Raleway"/>
              <a:buChar char="➔"/>
            </a:pPr>
            <a:r>
              <a:rPr lang="en-GB" sz="1200" b="1">
                <a:latin typeface="Raleway"/>
                <a:ea typeface="Raleway"/>
                <a:cs typeface="Raleway"/>
                <a:sym typeface="Raleway"/>
              </a:rPr>
              <a:t>House rent prediction finds multiple applications in the real world . The value of rent depends on multiple factors and all of them need to be factored in , manually doing this is close to impossible and hence using MI algorithms we can efficiently predict the rent of any house</a:t>
            </a:r>
            <a:endParaRPr sz="1200" b="1">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612" name="Shape 612"/>
        <p:cNvGrpSpPr/>
        <p:nvPr/>
      </p:nvGrpSpPr>
      <p:grpSpPr>
        <a:xfrm>
          <a:off x="0" y="0"/>
          <a:ext cx="0" cy="0"/>
          <a:chOff x="0" y="0"/>
          <a:chExt cx="0" cy="0"/>
        </a:xfrm>
      </p:grpSpPr>
      <p:pic>
        <p:nvPicPr>
          <p:cNvPr id="613" name="Google Shape;613;p72"/>
          <p:cNvPicPr preferRelativeResize="0"/>
          <p:nvPr/>
        </p:nvPicPr>
        <p:blipFill>
          <a:blip r:embed="rId1">
            <a:alphaModFix amt="54000"/>
          </a:blip>
          <a:stretch>
            <a:fillRect/>
          </a:stretch>
        </p:blipFill>
        <p:spPr>
          <a:xfrm>
            <a:off x="7957225" y="189775"/>
            <a:ext cx="904350" cy="904350"/>
          </a:xfrm>
          <a:prstGeom prst="rect">
            <a:avLst/>
          </a:prstGeom>
          <a:noFill/>
          <a:ln>
            <a:noFill/>
          </a:ln>
        </p:spPr>
      </p:pic>
      <p:sp>
        <p:nvSpPr>
          <p:cNvPr id="614" name="Google Shape;614;p72"/>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15" name="Google Shape;615;p72"/>
          <p:cNvSpPr txBox="1"/>
          <p:nvPr/>
        </p:nvSpPr>
        <p:spPr>
          <a:xfrm>
            <a:off x="0" y="0"/>
            <a:ext cx="3000000" cy="6724500"/>
          </a:xfrm>
          <a:prstGeom prst="rect">
            <a:avLst/>
          </a:prstGeom>
          <a:noFill/>
          <a:ln>
            <a:noFill/>
          </a:ln>
        </p:spPr>
        <p:txBody>
          <a:bodyPr spcFirstLastPara="1" wrap="square" lIns="91425" tIns="91425" rIns="91425" bIns="91425" anchor="t" anchorCtr="0">
            <a:spAutoFit/>
          </a:bodyPr>
          <a:lstStyle/>
          <a:p>
            <a:pPr marL="241300" marR="393700" lvl="0" indent="0" algn="l" rtl="0">
              <a:lnSpc>
                <a:spcPct val="140000"/>
              </a:lnSpc>
              <a:spcBef>
                <a:spcPts val="1200"/>
              </a:spcBef>
              <a:spcAft>
                <a:spcPts val="0"/>
              </a:spcAft>
              <a:buNone/>
            </a:pPr>
            <a:r>
              <a:rPr lang="en-GB" sz="1600" b="1">
                <a:solidFill>
                  <a:schemeClr val="dk1"/>
                </a:solidFill>
                <a:highlight>
                  <a:srgbClr val="FFFFFF"/>
                </a:highlight>
                <a:latin typeface="Raleway"/>
                <a:ea typeface="Raleway"/>
                <a:cs typeface="Raleway"/>
                <a:sym typeface="Raleway"/>
              </a:rPr>
              <a:t>Evaluating the Models</a:t>
            </a:r>
            <a:endParaRPr sz="1600" b="1">
              <a:solidFill>
                <a:schemeClr val="dk1"/>
              </a:solidFill>
              <a:highlight>
                <a:srgbClr val="FFFFFF"/>
              </a:highlight>
              <a:latin typeface="Raleway"/>
              <a:ea typeface="Raleway"/>
              <a:cs typeface="Raleway"/>
              <a:sym typeface="Raleway"/>
            </a:endParaRPr>
          </a:p>
          <a:p>
            <a:pPr marL="241300" marR="393700" lvl="0" indent="0" algn="l" rtl="0">
              <a:lnSpc>
                <a:spcPct val="140000"/>
              </a:lnSpc>
              <a:spcBef>
                <a:spcPts val="1200"/>
              </a:spcBef>
              <a:spcAft>
                <a:spcPts val="0"/>
              </a:spcAft>
              <a:buNone/>
            </a:pP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results </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kf </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KFold(n_splits</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a:t>
            </a:r>
            <a:r>
              <a:rPr lang="en-GB" sz="900">
                <a:solidFill>
                  <a:srgbClr val="666666"/>
                </a:solidFill>
                <a:highlight>
                  <a:srgbClr val="F7F7F7"/>
                </a:highlight>
                <a:latin typeface="Roboto Mono" panose="00000009000000000000"/>
                <a:ea typeface="Roboto Mono" panose="00000009000000000000"/>
                <a:cs typeface="Roboto Mono" panose="00000009000000000000"/>
                <a:sym typeface="Roboto Mono" panose="00000009000000000000"/>
              </a:rPr>
              <a:t>10</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r>
              <a:rPr lang="en-GB" sz="900">
                <a:solidFill>
                  <a:srgbClr val="007B00"/>
                </a:solidFill>
                <a:highlight>
                  <a:srgbClr val="F7F7F7"/>
                </a:highlight>
                <a:latin typeface="Roboto Mono" panose="00000009000000000000"/>
                <a:ea typeface="Roboto Mono" panose="00000009000000000000"/>
                <a:cs typeface="Roboto Mono" panose="00000009000000000000"/>
                <a:sym typeface="Roboto Mono" panose="00000009000000000000"/>
              </a:rPr>
              <a:t>for</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name, model </a:t>
            </a:r>
            <a:r>
              <a:rPr lang="en-GB" sz="900" b="1">
                <a:solidFill>
                  <a:srgbClr val="AA22FF"/>
                </a:solidFill>
                <a:highlight>
                  <a:srgbClr val="F7F7F7"/>
                </a:highlight>
                <a:latin typeface="Roboto Mono" panose="00000009000000000000"/>
                <a:ea typeface="Roboto Mono" panose="00000009000000000000"/>
                <a:cs typeface="Roboto Mono" panose="00000009000000000000"/>
                <a:sym typeface="Roboto Mono" panose="00000009000000000000"/>
              </a:rPr>
              <a:t>in</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models</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items():</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result </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np</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mean</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(np</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sqrt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cross_val_score(model, X_train, y_train,scoring</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'neg_mean_squared_error'</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cv</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kf)))</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results[name] </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result</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900">
                <a:solidFill>
                  <a:schemeClr val="dk2"/>
                </a:solidFill>
                <a:latin typeface="Roboto Mono" panose="00000009000000000000"/>
                <a:ea typeface="Roboto Mono" panose="00000009000000000000"/>
                <a:cs typeface="Roboto Mono" panose="00000009000000000000"/>
                <a:sym typeface="Roboto Mono" panose="00000009000000000000"/>
              </a:rPr>
              <a:t>In [71]:</a:t>
            </a:r>
            <a:endParaRPr sz="900">
              <a:solidFill>
                <a:schemeClr val="dk2"/>
              </a:solidFill>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r>
              <a:rPr lang="en-GB" sz="900">
                <a:solidFill>
                  <a:srgbClr val="007B00"/>
                </a:solidFill>
                <a:highlight>
                  <a:srgbClr val="F7F7F7"/>
                </a:highlight>
                <a:latin typeface="Roboto Mono" panose="00000009000000000000"/>
                <a:ea typeface="Roboto Mono" panose="00000009000000000000"/>
                <a:cs typeface="Roboto Mono" panose="00000009000000000000"/>
                <a:sym typeface="Roboto Mono" panose="00000009000000000000"/>
              </a:rPr>
              <a:t>for</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name, result </a:t>
            </a:r>
            <a:r>
              <a:rPr lang="en-GB" sz="900" b="1">
                <a:solidFill>
                  <a:srgbClr val="AA22FF"/>
                </a:solidFill>
                <a:highlight>
                  <a:srgbClr val="F7F7F7"/>
                </a:highlight>
                <a:latin typeface="Roboto Mono" panose="00000009000000000000"/>
                <a:ea typeface="Roboto Mono" panose="00000009000000000000"/>
                <a:cs typeface="Roboto Mono" panose="00000009000000000000"/>
                <a:sym typeface="Roboto Mono" panose="00000009000000000000"/>
              </a:rPr>
              <a:t>in</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results</a:t>
            </a:r>
            <a:r>
              <a:rPr lang="en-GB" sz="90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items():</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a:t>
            </a:r>
            <a:r>
              <a:rPr lang="en-GB" sz="900" u="sng">
                <a:solidFill>
                  <a:srgbClr val="008000"/>
                </a:solidFill>
                <a:highlight>
                  <a:srgbClr val="F7F7F7"/>
                </a:highlight>
                <a:latin typeface="Roboto Mono" panose="00000009000000000000"/>
                <a:ea typeface="Roboto Mono" panose="00000009000000000000"/>
                <a:cs typeface="Roboto Mono" panose="00000009000000000000"/>
                <a:sym typeface="Roboto Mono" panose="00000009000000000000"/>
              </a:rPr>
              <a:t>print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rgbClr val="BA2121"/>
                </a:solidFill>
                <a:highlight>
                  <a:srgbClr val="F7F7F7"/>
                </a:highlight>
                <a:latin typeface="Roboto Mono" panose="00000009000000000000"/>
                <a:ea typeface="Roboto Mono" panose="00000009000000000000"/>
                <a:cs typeface="Roboto Mono" panose="00000009000000000000"/>
                <a:sym typeface="Roboto Mono" panose="00000009000000000000"/>
              </a:rPr>
              <a:t>f"</a:t>
            </a:r>
            <a:r>
              <a:rPr lang="en-GB" sz="90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name</a:t>
            </a:r>
            <a:r>
              <a:rPr lang="en-GB" sz="90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rgbClr val="BA2121"/>
                </a:solidFill>
                <a:highlight>
                  <a:srgbClr val="F7F7F7"/>
                </a:highlight>
                <a:latin typeface="Roboto Mono" panose="00000009000000000000"/>
                <a:ea typeface="Roboto Mono" panose="00000009000000000000"/>
                <a:cs typeface="Roboto Mono" panose="00000009000000000000"/>
                <a:sym typeface="Roboto Mono" panose="00000009000000000000"/>
              </a:rPr>
              <a:t> : </a:t>
            </a:r>
            <a:r>
              <a:rPr lang="en-GB" sz="90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rgbClr val="008000"/>
                </a:solidFill>
                <a:highlight>
                  <a:srgbClr val="F7F7F7"/>
                </a:highlight>
                <a:latin typeface="Roboto Mono" panose="00000009000000000000"/>
                <a:ea typeface="Roboto Mono" panose="00000009000000000000"/>
                <a:cs typeface="Roboto Mono" panose="00000009000000000000"/>
                <a:sym typeface="Roboto Mono" panose="00000009000000000000"/>
              </a:rPr>
              <a:t>round</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(result, </a:t>
            </a:r>
            <a:r>
              <a:rPr lang="en-GB" sz="900">
                <a:solidFill>
                  <a:srgbClr val="666666"/>
                </a:solidFill>
                <a:highlight>
                  <a:srgbClr val="F7F7F7"/>
                </a:highlight>
                <a:latin typeface="Roboto Mono" panose="00000009000000000000"/>
                <a:ea typeface="Roboto Mono" panose="00000009000000000000"/>
                <a:cs typeface="Roboto Mono" panose="00000009000000000000"/>
                <a:sym typeface="Roboto Mono" panose="00000009000000000000"/>
              </a:rPr>
              <a:t>3</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rgbClr val="BA2121"/>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03200" marR="203200" lvl="0" indent="0" algn="l" rtl="0">
              <a:lnSpc>
                <a:spcPct val="170000"/>
              </a:lnSpc>
              <a:spcBef>
                <a:spcPts val="1500"/>
              </a:spcBef>
              <a:spcAft>
                <a:spcPts val="0"/>
              </a:spcAft>
              <a:buNone/>
            </a:pP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None/>
            </a:pPr>
            <a:endParaRPr sz="1600" b="1">
              <a:solidFill>
                <a:schemeClr val="dk1"/>
              </a:solidFill>
              <a:highlight>
                <a:srgbClr val="FFFFFF"/>
              </a:highlight>
              <a:latin typeface="Raleway"/>
              <a:ea typeface="Raleway"/>
              <a:cs typeface="Raleway"/>
              <a:sym typeface="Raleway"/>
            </a:endParaRPr>
          </a:p>
          <a:p>
            <a:pPr marL="50800" marR="76200" lvl="0" indent="0" algn="l" rtl="0">
              <a:lnSpc>
                <a:spcPct val="139000"/>
              </a:lnSpc>
              <a:spcBef>
                <a:spcPts val="1200"/>
              </a:spcBef>
              <a:spcAft>
                <a:spcPts val="0"/>
              </a:spcAft>
              <a:buNone/>
            </a:pPr>
            <a:endParaRPr sz="1900" b="1">
              <a:solidFill>
                <a:schemeClr val="dk1"/>
              </a:solidFill>
              <a:highlight>
                <a:srgbClr val="FFFFFF"/>
              </a:highlight>
              <a:latin typeface="Raleway"/>
              <a:ea typeface="Raleway"/>
              <a:cs typeface="Raleway"/>
              <a:sym typeface="Raleway"/>
            </a:endParaRPr>
          </a:p>
        </p:txBody>
      </p:sp>
      <p:sp>
        <p:nvSpPr>
          <p:cNvPr id="616" name="Google Shape;616;p72"/>
          <p:cNvSpPr txBox="1"/>
          <p:nvPr/>
        </p:nvSpPr>
        <p:spPr>
          <a:xfrm>
            <a:off x="2525725" y="0"/>
            <a:ext cx="4652700" cy="4966200"/>
          </a:xfrm>
          <a:prstGeom prst="rect">
            <a:avLst/>
          </a:prstGeom>
          <a:noFill/>
          <a:ln>
            <a:noFill/>
          </a:ln>
        </p:spPr>
        <p:txBody>
          <a:bodyPr spcFirstLastPara="1" wrap="square" lIns="91425" tIns="91425" rIns="91425" bIns="91425" anchor="t" anchorCtr="0">
            <a:spAutoFit/>
          </a:bodyPr>
          <a:lstStyle/>
          <a:p>
            <a:pPr marL="177800" marR="177800" lvl="0" indent="0" algn="l" rtl="0">
              <a:lnSpc>
                <a:spcPct val="170000"/>
              </a:lnSpc>
              <a:spcBef>
                <a:spcPts val="1600"/>
              </a:spcBef>
              <a:spcAft>
                <a:spcPts val="0"/>
              </a:spcAft>
              <a:buClr>
                <a:schemeClr val="dk2"/>
              </a:buClr>
              <a:buSzPts val="1100"/>
              <a:buFont typeface="Arial" panose="020B0604020202020204"/>
              <a:buNone/>
            </a:pPr>
            <a:endParaRPr sz="9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Linear : 14085033618.791</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ridge : 0.354</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xgboost : 0.37</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catboost : 0.331</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lightgbm : 0.358</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gradient boosting : 0.351</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lasso : 1.268</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random forest : 0.356</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bayesian ridge : 0.354</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support vector : 0.352</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03200" marR="203200" lvl="0" indent="0" algn="l" rtl="0">
              <a:lnSpc>
                <a:spcPct val="170000"/>
              </a:lnSpc>
              <a:spcBef>
                <a:spcPts val="1500"/>
              </a:spcBef>
              <a:spcAft>
                <a:spcPts val="0"/>
              </a:spcAft>
              <a:buClr>
                <a:schemeClr val="dk2"/>
              </a:buClr>
              <a:buSzPts val="1100"/>
              <a:buFont typeface="Arial" panose="020B0604020202020204"/>
              <a:buNone/>
            </a:pPr>
            <a:r>
              <a:rPr lang="en-GB"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knn : 0.409</a:t>
            </a:r>
            <a:endParaRPr sz="8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241300" marR="393700" lvl="0" indent="0" algn="l" rtl="0">
              <a:lnSpc>
                <a:spcPct val="140000"/>
              </a:lnSpc>
              <a:spcBef>
                <a:spcPts val="1200"/>
              </a:spcBef>
              <a:spcAft>
                <a:spcPts val="0"/>
              </a:spcAft>
              <a:buClr>
                <a:schemeClr val="dk2"/>
              </a:buClr>
              <a:buSzPts val="1100"/>
              <a:buFont typeface="Arial" panose="020B0604020202020204"/>
              <a:buNone/>
            </a:pPr>
            <a:endParaRPr sz="1600" b="1">
              <a:solidFill>
                <a:schemeClr val="dk1"/>
              </a:solidFill>
              <a:highlight>
                <a:srgbClr val="FFFFFF"/>
              </a:highlight>
              <a:latin typeface="Raleway"/>
              <a:ea typeface="Raleway"/>
              <a:cs typeface="Raleway"/>
              <a:sym typeface="Raleway"/>
            </a:endParaRPr>
          </a:p>
          <a:p>
            <a:pPr marL="0" lvl="0" indent="0" algn="l" rtl="0">
              <a:spcBef>
                <a:spcPts val="600"/>
              </a:spcBef>
              <a:spcAft>
                <a:spcPts val="0"/>
              </a:spcAft>
              <a:buNone/>
            </a:pPr>
            <a:endParaRPr sz="1200">
              <a:latin typeface="Lato" panose="020F0502020204030203"/>
              <a:ea typeface="Lato" panose="020F0502020204030203"/>
              <a:cs typeface="Lato" panose="020F0502020204030203"/>
              <a:sym typeface="Lato" panose="020F0502020204030203"/>
            </a:endParaRPr>
          </a:p>
        </p:txBody>
      </p:sp>
      <p:pic>
        <p:nvPicPr>
          <p:cNvPr id="617" name="Google Shape;617;p72"/>
          <p:cNvPicPr preferRelativeResize="0"/>
          <p:nvPr/>
        </p:nvPicPr>
        <p:blipFill>
          <a:blip r:embed="rId2"/>
          <a:stretch>
            <a:fillRect/>
          </a:stretch>
        </p:blipFill>
        <p:spPr>
          <a:xfrm>
            <a:off x="4572000" y="1196400"/>
            <a:ext cx="4572000" cy="2965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621" name="Shape 621"/>
        <p:cNvGrpSpPr/>
        <p:nvPr/>
      </p:nvGrpSpPr>
      <p:grpSpPr>
        <a:xfrm>
          <a:off x="0" y="0"/>
          <a:ext cx="0" cy="0"/>
          <a:chOff x="0" y="0"/>
          <a:chExt cx="0" cy="0"/>
        </a:xfrm>
      </p:grpSpPr>
      <p:pic>
        <p:nvPicPr>
          <p:cNvPr id="622" name="Google Shape;622;p73"/>
          <p:cNvPicPr preferRelativeResize="0"/>
          <p:nvPr/>
        </p:nvPicPr>
        <p:blipFill>
          <a:blip r:embed="rId1">
            <a:alphaModFix amt="54000"/>
          </a:blip>
          <a:stretch>
            <a:fillRect/>
          </a:stretch>
        </p:blipFill>
        <p:spPr>
          <a:xfrm>
            <a:off x="7957225" y="189775"/>
            <a:ext cx="904350" cy="904350"/>
          </a:xfrm>
          <a:prstGeom prst="rect">
            <a:avLst/>
          </a:prstGeom>
          <a:noFill/>
          <a:ln>
            <a:noFill/>
          </a:ln>
        </p:spPr>
      </p:pic>
      <p:grpSp>
        <p:nvGrpSpPr>
          <p:cNvPr id="623" name="Google Shape;623;p73"/>
          <p:cNvGrpSpPr/>
          <p:nvPr/>
        </p:nvGrpSpPr>
        <p:grpSpPr>
          <a:xfrm>
            <a:off x="4662860" y="1005824"/>
            <a:ext cx="4611903" cy="3906843"/>
            <a:chOff x="6803275" y="395363"/>
            <a:chExt cx="2212050" cy="2537076"/>
          </a:xfrm>
        </p:grpSpPr>
        <p:pic>
          <p:nvPicPr>
            <p:cNvPr id="624" name="Google Shape;624;p73"/>
            <p:cNvPicPr preferRelativeResize="0"/>
            <p:nvPr/>
          </p:nvPicPr>
          <p:blipFill>
            <a:blip r:embed="rId2"/>
            <a:stretch>
              <a:fillRect/>
            </a:stretch>
          </p:blipFill>
          <p:spPr>
            <a:xfrm>
              <a:off x="6803275" y="427445"/>
              <a:ext cx="2212050" cy="2504994"/>
            </a:xfrm>
            <a:prstGeom prst="rect">
              <a:avLst/>
            </a:prstGeom>
            <a:noFill/>
            <a:ln>
              <a:noFill/>
            </a:ln>
          </p:spPr>
        </p:pic>
        <p:pic>
          <p:nvPicPr>
            <p:cNvPr id="625" name="Google Shape;625;p73"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626" name="Google Shape;626;p73"/>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figure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(figsize </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6</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barplot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results_df</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index</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y </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results_df[</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'RMSE'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palette </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'winter'</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ylim</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xlabel</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'Model'</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ylabel</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'RMSE'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4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title</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'RMSE of different models'</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None/>
              </a:pPr>
              <a:endParaRPr sz="110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sp>
        <p:nvSpPr>
          <p:cNvPr id="627" name="Google Shape;627;p73"/>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28" name="Google Shape;628;p73"/>
          <p:cNvSpPr txBox="1"/>
          <p:nvPr/>
        </p:nvSpPr>
        <p:spPr>
          <a:xfrm>
            <a:off x="0" y="0"/>
            <a:ext cx="3640200" cy="1413000"/>
          </a:xfrm>
          <a:prstGeom prst="rect">
            <a:avLst/>
          </a:prstGeom>
          <a:noFill/>
          <a:ln>
            <a:noFill/>
          </a:ln>
        </p:spPr>
        <p:txBody>
          <a:bodyPr spcFirstLastPara="1" wrap="square" lIns="91425" tIns="91425" rIns="91425" bIns="91425" anchor="t" anchorCtr="0">
            <a:spAutoFit/>
          </a:bodyPr>
          <a:lstStyle/>
          <a:p>
            <a:pPr marL="241300" marR="393700" lvl="0" indent="0" algn="l" rtl="0">
              <a:lnSpc>
                <a:spcPct val="140000"/>
              </a:lnSpc>
              <a:spcBef>
                <a:spcPts val="1200"/>
              </a:spcBef>
              <a:spcAft>
                <a:spcPts val="0"/>
              </a:spcAft>
              <a:buNone/>
            </a:pPr>
            <a:r>
              <a:rPr lang="en-GB" sz="2100" b="1">
                <a:solidFill>
                  <a:schemeClr val="dk1"/>
                </a:solidFill>
                <a:highlight>
                  <a:srgbClr val="FFFFFF"/>
                </a:highlight>
                <a:latin typeface="Raleway"/>
                <a:ea typeface="Raleway"/>
                <a:cs typeface="Raleway"/>
                <a:sym typeface="Raleway"/>
              </a:rPr>
              <a:t>RMSE OF DIFFERENT MODELS </a:t>
            </a:r>
            <a:endParaRPr sz="2100" b="1">
              <a:solidFill>
                <a:schemeClr val="dk1"/>
              </a:solidFill>
              <a:highlight>
                <a:srgbClr val="FFFFFF"/>
              </a:highlight>
              <a:latin typeface="Raleway"/>
              <a:ea typeface="Raleway"/>
              <a:cs typeface="Raleway"/>
              <a:sym typeface="Raleway"/>
            </a:endParaRPr>
          </a:p>
          <a:p>
            <a:pPr marL="50800" marR="76200" lvl="0" indent="0" algn="l" rtl="0">
              <a:lnSpc>
                <a:spcPct val="139000"/>
              </a:lnSpc>
              <a:spcBef>
                <a:spcPts val="120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pic>
        <p:nvPicPr>
          <p:cNvPr id="629" name="Google Shape;629;p73"/>
          <p:cNvPicPr preferRelativeResize="0"/>
          <p:nvPr/>
        </p:nvPicPr>
        <p:blipFill>
          <a:blip r:embed="rId4"/>
          <a:stretch>
            <a:fillRect/>
          </a:stretch>
        </p:blipFill>
        <p:spPr>
          <a:xfrm>
            <a:off x="0" y="1094125"/>
            <a:ext cx="4571999" cy="3016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633" name="Shape 633"/>
        <p:cNvGrpSpPr/>
        <p:nvPr/>
      </p:nvGrpSpPr>
      <p:grpSpPr>
        <a:xfrm>
          <a:off x="0" y="0"/>
          <a:ext cx="0" cy="0"/>
          <a:chOff x="0" y="0"/>
          <a:chExt cx="0" cy="0"/>
        </a:xfrm>
      </p:grpSpPr>
      <p:pic>
        <p:nvPicPr>
          <p:cNvPr id="634" name="Google Shape;634;p74"/>
          <p:cNvPicPr preferRelativeResize="0"/>
          <p:nvPr/>
        </p:nvPicPr>
        <p:blipFill>
          <a:blip r:embed="rId1">
            <a:alphaModFix amt="54000"/>
          </a:blip>
          <a:stretch>
            <a:fillRect/>
          </a:stretch>
        </p:blipFill>
        <p:spPr>
          <a:xfrm>
            <a:off x="7957225" y="189775"/>
            <a:ext cx="904350" cy="904350"/>
          </a:xfrm>
          <a:prstGeom prst="rect">
            <a:avLst/>
          </a:prstGeom>
          <a:noFill/>
          <a:ln>
            <a:noFill/>
          </a:ln>
        </p:spPr>
      </p:pic>
      <p:sp>
        <p:nvSpPr>
          <p:cNvPr id="635" name="Google Shape;635;p74"/>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36" name="Google Shape;636;p74"/>
          <p:cNvSpPr txBox="1"/>
          <p:nvPr/>
        </p:nvSpPr>
        <p:spPr>
          <a:xfrm>
            <a:off x="0" y="0"/>
            <a:ext cx="3000000" cy="4601700"/>
          </a:xfrm>
          <a:prstGeom prst="rect">
            <a:avLst/>
          </a:prstGeom>
          <a:noFill/>
          <a:ln>
            <a:noFill/>
          </a:ln>
        </p:spPr>
        <p:txBody>
          <a:bodyPr spcFirstLastPara="1" wrap="square" lIns="91425" tIns="91425" rIns="91425" bIns="91425" anchor="t" anchorCtr="0">
            <a:spAutoFit/>
          </a:bodyPr>
          <a:lstStyle/>
          <a:p>
            <a:pPr marL="50800" marR="76200" lvl="0" indent="0" algn="l" rtl="0">
              <a:lnSpc>
                <a:spcPct val="139000"/>
              </a:lnSpc>
              <a:spcBef>
                <a:spcPts val="1200"/>
              </a:spcBef>
              <a:spcAft>
                <a:spcPts val="0"/>
              </a:spcAft>
              <a:buNone/>
            </a:pPr>
            <a:r>
              <a:rPr lang="en-GB" sz="1050" i="1">
                <a:solidFill>
                  <a:schemeClr val="dk2"/>
                </a:solidFill>
                <a:latin typeface="Roboto Mono" panose="00000009000000000000"/>
                <a:ea typeface="Roboto Mono" panose="00000009000000000000"/>
                <a:cs typeface="Roboto Mono" panose="00000009000000000000"/>
                <a:sym typeface="Roboto Mono" panose="00000009000000000000"/>
              </a:rPr>
              <a:t>#Defining the Method in order to get the r2_score of each Model on Test Data and Based</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i="1">
                <a:solidFill>
                  <a:schemeClr val="dk2"/>
                </a:solidFill>
                <a:latin typeface="Roboto Mono" panose="00000009000000000000"/>
                <a:ea typeface="Roboto Mono" panose="00000009000000000000"/>
                <a:cs typeface="Roboto Mono" panose="00000009000000000000"/>
                <a:sym typeface="Roboto Mono" panose="00000009000000000000"/>
              </a:rPr>
              <a:t># on that,We will select our Model</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rgbClr val="007B00"/>
                </a:solidFill>
                <a:latin typeface="Roboto Mono" panose="00000009000000000000"/>
                <a:ea typeface="Roboto Mono" panose="00000009000000000000"/>
                <a:cs typeface="Roboto Mono" panose="00000009000000000000"/>
                <a:sym typeface="Roboto Mono" panose="00000009000000000000"/>
              </a:rPr>
              <a:t>def</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prediction(model,X_train,y_train,X_test,y_test):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model</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(X_train,y_train)</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pred_data</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exp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(model</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predict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(X_test))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a:t>
            </a:r>
            <a:r>
              <a:rPr lang="en-GB" sz="1050">
                <a:solidFill>
                  <a:srgbClr val="007B00"/>
                </a:solidFill>
                <a:latin typeface="Roboto Mono" panose="00000009000000000000"/>
                <a:ea typeface="Roboto Mono" panose="00000009000000000000"/>
                <a:cs typeface="Roboto Mono" panose="00000009000000000000"/>
                <a:sym typeface="Roboto Mono" panose="00000009000000000000"/>
              </a:rPr>
              <a:t>return</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r2_score(np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exp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(y_test),pred_data)</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endParaRPr sz="1600" b="1">
              <a:solidFill>
                <a:schemeClr val="dk1"/>
              </a:solidFill>
              <a:highlight>
                <a:srgbClr val="FFFFFF"/>
              </a:highlight>
              <a:latin typeface="Raleway"/>
              <a:ea typeface="Raleway"/>
              <a:cs typeface="Raleway"/>
              <a:sym typeface="Raleway"/>
            </a:endParaRPr>
          </a:p>
        </p:txBody>
      </p:sp>
      <p:sp>
        <p:nvSpPr>
          <p:cNvPr id="637" name="Google Shape;637;p74"/>
          <p:cNvSpPr txBox="1"/>
          <p:nvPr/>
        </p:nvSpPr>
        <p:spPr>
          <a:xfrm>
            <a:off x="2525725" y="0"/>
            <a:ext cx="465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641" name="Shape 641"/>
        <p:cNvGrpSpPr/>
        <p:nvPr/>
      </p:nvGrpSpPr>
      <p:grpSpPr>
        <a:xfrm>
          <a:off x="0" y="0"/>
          <a:ext cx="0" cy="0"/>
          <a:chOff x="0" y="0"/>
          <a:chExt cx="0" cy="0"/>
        </a:xfrm>
      </p:grpSpPr>
      <p:pic>
        <p:nvPicPr>
          <p:cNvPr id="642" name="Google Shape;642;p75"/>
          <p:cNvPicPr preferRelativeResize="0"/>
          <p:nvPr/>
        </p:nvPicPr>
        <p:blipFill>
          <a:blip r:embed="rId1">
            <a:alphaModFix amt="54000"/>
          </a:blip>
          <a:stretch>
            <a:fillRect/>
          </a:stretch>
        </p:blipFill>
        <p:spPr>
          <a:xfrm>
            <a:off x="7957225" y="189775"/>
            <a:ext cx="904350" cy="904350"/>
          </a:xfrm>
          <a:prstGeom prst="rect">
            <a:avLst/>
          </a:prstGeom>
          <a:noFill/>
          <a:ln>
            <a:noFill/>
          </a:ln>
        </p:spPr>
      </p:pic>
      <p:sp>
        <p:nvSpPr>
          <p:cNvPr id="643" name="Google Shape;643;p75"/>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44" name="Google Shape;644;p75"/>
          <p:cNvSpPr txBox="1"/>
          <p:nvPr/>
        </p:nvSpPr>
        <p:spPr>
          <a:xfrm>
            <a:off x="0" y="0"/>
            <a:ext cx="3000000" cy="5500500"/>
          </a:xfrm>
          <a:prstGeom prst="rect">
            <a:avLst/>
          </a:prstGeom>
          <a:noFill/>
          <a:ln>
            <a:noFill/>
          </a:ln>
        </p:spPr>
        <p:txBody>
          <a:bodyPr spcFirstLastPara="1" wrap="square" lIns="91425" tIns="91425" rIns="91425" bIns="91425" anchor="t" anchorCtr="0">
            <a:spAutoFit/>
          </a:bodyPr>
          <a:lstStyle/>
          <a:p>
            <a:pPr marL="50800" marR="76200" lvl="0" indent="0" algn="l" rtl="0">
              <a:lnSpc>
                <a:spcPct val="139000"/>
              </a:lnSpc>
              <a:spcBef>
                <a:spcPts val="1200"/>
              </a:spcBef>
              <a:spcAft>
                <a:spcPts val="0"/>
              </a:spcAft>
              <a:buNone/>
            </a:pPr>
            <a:r>
              <a:rPr lang="en-GB" sz="1050">
                <a:solidFill>
                  <a:srgbClr val="007B00"/>
                </a:solidFill>
                <a:highlight>
                  <a:srgbClr val="F7F7F7"/>
                </a:highlight>
                <a:latin typeface="Roboto Mono" panose="00000009000000000000"/>
                <a:ea typeface="Roboto Mono" panose="00000009000000000000"/>
                <a:cs typeface="Roboto Mono" panose="00000009000000000000"/>
                <a:sym typeface="Roboto Mono" panose="00000009000000000000"/>
              </a:rPr>
              <a:t>for</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name,model </a:t>
            </a:r>
            <a:r>
              <a:rPr lang="en-GB" sz="1050" b="1">
                <a:solidFill>
                  <a:srgbClr val="AA22FF"/>
                </a:solidFill>
                <a:highlight>
                  <a:srgbClr val="F7F7F7"/>
                </a:highlight>
                <a:latin typeface="Roboto Mono" panose="00000009000000000000"/>
                <a:ea typeface="Roboto Mono" panose="00000009000000000000"/>
                <a:cs typeface="Roboto Mono" panose="00000009000000000000"/>
                <a:sym typeface="Roboto Mono" panose="00000009000000000000"/>
              </a:rPr>
              <a:t>in</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models</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items():</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score</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prediction(model,X_train,y_train,X_test,y_test)</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    </a:t>
            </a:r>
            <a:r>
              <a:rPr lang="en-GB" sz="1050" u="sng">
                <a:solidFill>
                  <a:srgbClr val="008000"/>
                </a:solidFill>
                <a:highlight>
                  <a:srgbClr val="F7F7F7"/>
                </a:highlight>
                <a:latin typeface="Roboto Mono" panose="00000009000000000000"/>
                <a:ea typeface="Roboto Mono" panose="00000009000000000000"/>
                <a:cs typeface="Roboto Mono" panose="00000009000000000000"/>
                <a:sym typeface="Roboto Mono" panose="00000009000000000000"/>
              </a:rPr>
              <a:t>print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A2121"/>
                </a:solidFill>
                <a:highlight>
                  <a:srgbClr val="F7F7F7"/>
                </a:highlight>
                <a:latin typeface="Roboto Mono" panose="00000009000000000000"/>
                <a:ea typeface="Roboto Mono" panose="00000009000000000000"/>
                <a:cs typeface="Roboto Mono" panose="00000009000000000000"/>
                <a:sym typeface="Roboto Mono" panose="00000009000000000000"/>
              </a:rPr>
              <a:t>f</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name</a:t>
            </a:r>
            <a:r>
              <a:rPr lang="en-GB" sz="105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 r2_score is </a:t>
            </a:r>
            <a:r>
              <a:rPr lang="en-GB" sz="105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score</a:t>
            </a:r>
            <a:r>
              <a:rPr lang="en-GB" sz="1050" b="1">
                <a:solidFill>
                  <a:srgbClr val="A45A77"/>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400"/>
              </a:spcBef>
              <a:spcAft>
                <a:spcPts val="0"/>
              </a:spcAft>
              <a:buNone/>
            </a:pP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Linear r2_score is 0.667356035807981</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ridge r2_score is 0.6687001695717816</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xgboost r2_score is 0.6782093439768724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catboost r2_score is 0.6699485536735215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lightgbm r2_score is 0.7130113622736785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endParaRPr sz="1050" i="1">
              <a:solidFill>
                <a:schemeClr val="dk2"/>
              </a:solidFill>
              <a:latin typeface="Roboto Mono" panose="00000009000000000000"/>
              <a:ea typeface="Roboto Mono" panose="00000009000000000000"/>
              <a:cs typeface="Roboto Mono" panose="00000009000000000000"/>
              <a:sym typeface="Roboto Mono" panose="00000009000000000000"/>
            </a:endParaRPr>
          </a:p>
        </p:txBody>
      </p:sp>
      <p:sp>
        <p:nvSpPr>
          <p:cNvPr id="645" name="Google Shape;645;p75"/>
          <p:cNvSpPr txBox="1"/>
          <p:nvPr/>
        </p:nvSpPr>
        <p:spPr>
          <a:xfrm>
            <a:off x="2904075" y="0"/>
            <a:ext cx="1881600" cy="5598600"/>
          </a:xfrm>
          <a:prstGeom prst="rect">
            <a:avLst/>
          </a:prstGeom>
          <a:noFill/>
          <a:ln>
            <a:noFill/>
          </a:ln>
        </p:spPr>
        <p:txBody>
          <a:bodyPr spcFirstLastPara="1" wrap="square" lIns="91425" tIns="91425" rIns="91425" bIns="91425" anchor="t" anchorCtr="0">
            <a:spAutoFit/>
          </a:bodyPr>
          <a:lstStyle/>
          <a:p>
            <a:pPr marL="50800" marR="76200" lvl="0" indent="0" algn="l" rtl="0">
              <a:lnSpc>
                <a:spcPct val="139000"/>
              </a:lnSpc>
              <a:spcBef>
                <a:spcPts val="12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gradient boosting r2_score is 0.6798962425510935</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lasso r2_score is -0.03677438959812562</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random forest r2_score is 0.6894787273883622</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bayesian ridge r2_score is 0.6689207974172564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support vector r2_score is 0.6502212669411573</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3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knn r2_score is 0.5753463137414174</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Clr>
                <a:schemeClr val="dk2"/>
              </a:buClr>
              <a:buSzPts val="1100"/>
              <a:buFont typeface="Arial" panose="020B0604020202020204"/>
              <a:buNone/>
            </a:pPr>
            <a:endParaRPr sz="105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0"/>
              </a:spcAft>
              <a:buNone/>
            </a:pPr>
            <a:endParaRPr sz="120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649" name="Shape 649"/>
        <p:cNvGrpSpPr/>
        <p:nvPr/>
      </p:nvGrpSpPr>
      <p:grpSpPr>
        <a:xfrm>
          <a:off x="0" y="0"/>
          <a:ext cx="0" cy="0"/>
          <a:chOff x="0" y="0"/>
          <a:chExt cx="0" cy="0"/>
        </a:xfrm>
      </p:grpSpPr>
      <p:sp>
        <p:nvSpPr>
          <p:cNvPr id="650" name="Google Shape;650;p76"/>
          <p:cNvSpPr txBox="1"/>
          <p:nvPr>
            <p:ph type="title"/>
          </p:nvPr>
        </p:nvSpPr>
        <p:spPr>
          <a:xfrm>
            <a:off x="283100" y="712150"/>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LIGHT GBM </a:t>
            </a:r>
            <a:endParaRPr lang="en-GB"/>
          </a:p>
        </p:txBody>
      </p:sp>
      <p:sp>
        <p:nvSpPr>
          <p:cNvPr id="651" name="Google Shape;651;p76"/>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76"/>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76"/>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76"/>
          <p:cNvSpPr txBox="1"/>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#based on decision tree </a:t>
            </a:r>
            <a:endParaRPr sz="2100"/>
          </a:p>
          <a:p>
            <a:pPr marL="0" lvl="0" indent="0" algn="l" rtl="0">
              <a:lnSpc>
                <a:spcPct val="170000"/>
              </a:lnSpc>
              <a:spcBef>
                <a:spcPts val="0"/>
              </a:spcBef>
              <a:spcAft>
                <a:spcPts val="0"/>
              </a:spcAft>
              <a:buClr>
                <a:schemeClr val="dk2"/>
              </a:buClr>
              <a:buSzPts val="1100"/>
              <a:buFont typeface="Arial" panose="020B0604020202020204"/>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algorithm, used for ranking, classification and many other machine learning tasks.</a:t>
            </a:r>
            <a:endParaRPr sz="1050" b="0" i="1">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1200"/>
              </a:spcAft>
              <a:buNone/>
            </a:pPr>
            <a:endParaRPr sz="2100"/>
          </a:p>
        </p:txBody>
      </p:sp>
      <p:sp>
        <p:nvSpPr>
          <p:cNvPr id="655" name="Google Shape;655;p76"/>
          <p:cNvSpPr txBox="1"/>
          <p:nvPr>
            <p:ph type="title"/>
          </p:nvPr>
        </p:nvSpPr>
        <p:spPr>
          <a:xfrm>
            <a:off x="4479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#Lightgbm is giving the r2_score of more than 0.71</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1200"/>
              </a:spcBef>
              <a:spcAft>
                <a:spcPts val="0"/>
              </a:spcAft>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#Hence,We Select the LightGBM</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1200"/>
              </a:spcBef>
              <a:spcAft>
                <a:spcPts val="0"/>
              </a:spcAft>
              <a:buNone/>
            </a:pPr>
            <a:endParaRPr sz="2100"/>
          </a:p>
          <a:p>
            <a:pPr marL="0" lvl="0" indent="0" algn="l" rtl="0">
              <a:spcBef>
                <a:spcPts val="1200"/>
              </a:spcBef>
              <a:spcAft>
                <a:spcPts val="1200"/>
              </a:spcAft>
              <a:buNone/>
            </a:pPr>
            <a:endParaRPr sz="1400">
              <a:solidFill>
                <a:schemeClr val="lt1"/>
              </a:solidFill>
            </a:endParaRPr>
          </a:p>
        </p:txBody>
      </p:sp>
      <p:sp>
        <p:nvSpPr>
          <p:cNvPr id="656" name="Google Shape;656;p76"/>
          <p:cNvSpPr txBox="1"/>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050" b="0" i="1">
                <a:solidFill>
                  <a:schemeClr val="dk2"/>
                </a:solidFill>
                <a:latin typeface="Roboto Mono" panose="00000009000000000000"/>
                <a:ea typeface="Roboto Mono" panose="00000009000000000000"/>
                <a:cs typeface="Roboto Mono" panose="00000009000000000000"/>
                <a:sym typeface="Roboto Mono" panose="00000009000000000000"/>
              </a:rPr>
              <a:t>#Light GBM is a fast, distributed, high-performance gradient boosting framework </a:t>
            </a:r>
            <a:endParaRPr sz="1050" b="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200"/>
              </a:spcBef>
              <a:spcAft>
                <a:spcPts val="0"/>
              </a:spcAft>
              <a:buClr>
                <a:schemeClr val="dk2"/>
              </a:buClr>
              <a:buSzPts val="1100"/>
              <a:buFont typeface="Arial" panose="020B0604020202020204"/>
              <a:buNone/>
            </a:pPr>
            <a:endParaRPr sz="2100"/>
          </a:p>
        </p:txBody>
      </p:sp>
      <p:sp>
        <p:nvSpPr>
          <p:cNvPr id="657" name="Google Shape;657;p76"/>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i="1">
                <a:solidFill>
                  <a:schemeClr val="lt1"/>
                </a:solidFill>
                <a:latin typeface="Lato" panose="020F0502020204030203"/>
                <a:ea typeface="Lato" panose="020F0502020204030203"/>
                <a:cs typeface="Lato" panose="020F0502020204030203"/>
                <a:sym typeface="Lato" panose="020F0502020204030203"/>
              </a:rPr>
              <a:t>Quotes for illustration purposes only</a:t>
            </a:r>
            <a:endParaRPr sz="1200" i="1">
              <a:solidFill>
                <a:schemeClr val="accent5"/>
              </a:solidFill>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661" name="Shape 661"/>
        <p:cNvGrpSpPr/>
        <p:nvPr/>
      </p:nvGrpSpPr>
      <p:grpSpPr>
        <a:xfrm>
          <a:off x="0" y="0"/>
          <a:ext cx="0" cy="0"/>
          <a:chOff x="0" y="0"/>
          <a:chExt cx="0" cy="0"/>
        </a:xfrm>
      </p:grpSpPr>
      <p:pic>
        <p:nvPicPr>
          <p:cNvPr id="662" name="Google Shape;662;p77"/>
          <p:cNvPicPr preferRelativeResize="0"/>
          <p:nvPr/>
        </p:nvPicPr>
        <p:blipFill>
          <a:blip r:embed="rId1"/>
          <a:stretch>
            <a:fillRect/>
          </a:stretch>
        </p:blipFill>
        <p:spPr>
          <a:xfrm>
            <a:off x="2444700" y="162737"/>
            <a:ext cx="4254600" cy="4818038"/>
          </a:xfrm>
          <a:prstGeom prst="rect">
            <a:avLst/>
          </a:prstGeom>
          <a:noFill/>
          <a:ln>
            <a:noFill/>
          </a:ln>
        </p:spPr>
      </p:pic>
      <p:pic>
        <p:nvPicPr>
          <p:cNvPr id="663" name="Google Shape;663;p77"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664" name="Google Shape;664;p77"/>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457200" lvl="0" indent="-304800" algn="l" rtl="0">
              <a:lnSpc>
                <a:spcPct val="115000"/>
              </a:lnSpc>
              <a:spcBef>
                <a:spcPts val="0"/>
              </a:spcBef>
              <a:spcAft>
                <a:spcPts val="1000"/>
              </a:spcAft>
              <a:buClr>
                <a:schemeClr val="dk1"/>
              </a:buClr>
              <a:buSzPts val="1200"/>
              <a:buFont typeface="Raleway"/>
              <a:buChar char="➔"/>
            </a:pPr>
            <a:r>
              <a:rPr lang="en-GB" sz="1050" i="1">
                <a:solidFill>
                  <a:schemeClr val="dk2"/>
                </a:solidFill>
                <a:latin typeface="Roboto Mono" panose="00000009000000000000"/>
                <a:ea typeface="Roboto Mono" panose="00000009000000000000"/>
                <a:cs typeface="Roboto Mono" panose="00000009000000000000"/>
                <a:sym typeface="Roboto Mono" panose="00000009000000000000"/>
              </a:rPr>
              <a:t>#Error of the Predicted Y with the True Y</a:t>
            </a:r>
            <a:endParaRPr sz="3000" b="1">
              <a:solidFill>
                <a:schemeClr val="lt2"/>
              </a:solidFill>
              <a:latin typeface="Raleway"/>
              <a:ea typeface="Raleway"/>
              <a:cs typeface="Raleway"/>
              <a:sym typeface="Raleway"/>
            </a:endParaRPr>
          </a:p>
        </p:txBody>
      </p:sp>
      <p:sp>
        <p:nvSpPr>
          <p:cNvPr id="665" name="Google Shape;665;p77"/>
          <p:cNvSpPr txBox="1"/>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model</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latin typeface="Roboto Mono" panose="00000009000000000000"/>
                <a:ea typeface="Roboto Mono" panose="00000009000000000000"/>
                <a:cs typeface="Roboto Mono" panose="00000009000000000000"/>
                <a:sym typeface="Roboto Mono" panose="00000009000000000000"/>
              </a:rPr>
              <a:t>LGBMRegressor()</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model</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fit</a:t>
            </a:r>
            <a:r>
              <a:rPr lang="en-GB" sz="1050">
                <a:latin typeface="Roboto Mono" panose="00000009000000000000"/>
                <a:ea typeface="Roboto Mono" panose="00000009000000000000"/>
                <a:cs typeface="Roboto Mono" panose="00000009000000000000"/>
                <a:sym typeface="Roboto Mono" panose="00000009000000000000"/>
              </a:rPr>
              <a:t>(X_train,y_train)</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pred_y</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latin typeface="Roboto Mono" panose="00000009000000000000"/>
                <a:ea typeface="Roboto Mono" panose="00000009000000000000"/>
                <a:cs typeface="Roboto Mono" panose="00000009000000000000"/>
                <a:sym typeface="Roboto Mono" panose="00000009000000000000"/>
              </a:rPr>
              <a: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exp</a:t>
            </a:r>
            <a:r>
              <a:rPr lang="en-GB" sz="1050">
                <a:latin typeface="Roboto Mono" panose="00000009000000000000"/>
                <a:ea typeface="Roboto Mono" panose="00000009000000000000"/>
                <a:cs typeface="Roboto Mono" panose="00000009000000000000"/>
                <a:sym typeface="Roboto Mono" panose="00000009000000000000"/>
              </a:rPr>
              <a:t>(model</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predict</a:t>
            </a:r>
            <a:r>
              <a:rPr lang="en-GB" sz="1050">
                <a:latin typeface="Roboto Mono" panose="00000009000000000000"/>
                <a:ea typeface="Roboto Mono" panose="00000009000000000000"/>
                <a:cs typeface="Roboto Mono" panose="00000009000000000000"/>
                <a:sym typeface="Roboto Mono" panose="00000009000000000000"/>
              </a:rPr>
              <a:t>(X_test))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sns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histplot</a:t>
            </a:r>
            <a:r>
              <a:rPr lang="en-GB" sz="1050">
                <a:latin typeface="Roboto Mono" panose="00000009000000000000"/>
                <a:ea typeface="Roboto Mono" panose="00000009000000000000"/>
                <a:cs typeface="Roboto Mono" panose="00000009000000000000"/>
                <a:sym typeface="Roboto Mono" panose="00000009000000000000"/>
              </a:rPr>
              <a: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exp</a:t>
            </a:r>
            <a:r>
              <a:rPr lang="en-GB" sz="1050">
                <a:latin typeface="Roboto Mono" panose="00000009000000000000"/>
                <a:ea typeface="Roboto Mono" panose="00000009000000000000"/>
                <a:cs typeface="Roboto Mono" panose="00000009000000000000"/>
                <a:sym typeface="Roboto Mono" panose="00000009000000000000"/>
              </a:rPr>
              <a:t>(y_test)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latin typeface="Roboto Mono" panose="00000009000000000000"/>
                <a:ea typeface="Roboto Mono" panose="00000009000000000000"/>
                <a:cs typeface="Roboto Mono" panose="00000009000000000000"/>
                <a:sym typeface="Roboto Mono" panose="00000009000000000000"/>
              </a:rPr>
              <a:t>pred_y)</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xlim</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100000</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100000</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1000"/>
              </a:spcBef>
              <a:spcAft>
                <a:spcPts val="0"/>
              </a:spcAft>
              <a:buNone/>
            </a:pPr>
            <a:r>
              <a:rPr lang="en-GB" sz="1050">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ylim</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0</a:t>
            </a:r>
            <a:r>
              <a:rPr lang="en-GB" sz="1050">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80</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1000"/>
              </a:spcBef>
              <a:spcAft>
                <a:spcPts val="0"/>
              </a:spcAft>
              <a:buClr>
                <a:schemeClr val="dk2"/>
              </a:buClr>
              <a:buSzPts val="1100"/>
              <a:buFont typeface="Arial" panose="020B0604020202020204"/>
              <a:buNone/>
            </a:pPr>
            <a:r>
              <a:rPr lang="en-GB" sz="1050">
                <a:latin typeface="Roboto Mono" panose="00000009000000000000"/>
                <a:ea typeface="Roboto Mono" panose="00000009000000000000"/>
                <a:cs typeface="Roboto Mono" panose="00000009000000000000"/>
                <a:sym typeface="Roboto Mono" panose="00000009000000000000"/>
              </a:rPr>
              <a:t>plt</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latin typeface="Roboto Mono" panose="00000009000000000000"/>
                <a:ea typeface="Roboto Mono" panose="00000009000000000000"/>
                <a:cs typeface="Roboto Mono" panose="00000009000000000000"/>
                <a:sym typeface="Roboto Mono" panose="00000009000000000000"/>
              </a:rPr>
              <a:t>show</a:t>
            </a:r>
            <a:r>
              <a:rPr lang="en-GB" sz="1050">
                <a:latin typeface="Roboto Mono" panose="00000009000000000000"/>
                <a:ea typeface="Roboto Mono" panose="00000009000000000000"/>
                <a:cs typeface="Roboto Mono" panose="00000009000000000000"/>
                <a:sym typeface="Roboto Mono" panose="00000009000000000000"/>
              </a:rPr>
              <a:t>()</a:t>
            </a:r>
            <a:endParaRPr sz="1050">
              <a:latin typeface="Roboto Mono" panose="00000009000000000000"/>
              <a:ea typeface="Roboto Mono" panose="00000009000000000000"/>
              <a:cs typeface="Roboto Mono" panose="00000009000000000000"/>
              <a:sym typeface="Roboto Mono" panose="00000009000000000000"/>
            </a:endParaRPr>
          </a:p>
          <a:p>
            <a:pPr marL="457200" lvl="0" indent="0" algn="l" rtl="0">
              <a:spcBef>
                <a:spcPts val="0"/>
              </a:spcBef>
              <a:spcAft>
                <a:spcPts val="1000"/>
              </a:spcAft>
              <a:buNone/>
            </a:pPr>
            <a:endParaRPr sz="1050">
              <a:latin typeface="Roboto Mono" panose="00000009000000000000"/>
              <a:ea typeface="Roboto Mono" panose="00000009000000000000"/>
              <a:cs typeface="Roboto Mono" panose="00000009000000000000"/>
              <a:sym typeface="Roboto Mono" panose="00000009000000000000"/>
            </a:endParaRPr>
          </a:p>
        </p:txBody>
      </p:sp>
      <p:sp>
        <p:nvSpPr>
          <p:cNvPr id="666" name="Google Shape;666;p77"/>
          <p:cNvSpPr txBox="1"/>
          <p:nvPr/>
        </p:nvSpPr>
        <p:spPr>
          <a:xfrm>
            <a:off x="0" y="0"/>
            <a:ext cx="30000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100">
              <a:solidFill>
                <a:schemeClr val="dk2"/>
              </a:solidFill>
            </a:endParaRPr>
          </a:p>
        </p:txBody>
      </p:sp>
      <p:pic>
        <p:nvPicPr>
          <p:cNvPr id="667" name="Google Shape;667;p77"/>
          <p:cNvPicPr preferRelativeResize="0"/>
          <p:nvPr/>
        </p:nvPicPr>
        <p:blipFill>
          <a:blip r:embed="rId3"/>
          <a:stretch>
            <a:fillRect/>
          </a:stretch>
        </p:blipFill>
        <p:spPr>
          <a:xfrm>
            <a:off x="4513099" y="3423200"/>
            <a:ext cx="2023025" cy="1341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671" name="Shape 671"/>
        <p:cNvGrpSpPr/>
        <p:nvPr/>
      </p:nvGrpSpPr>
      <p:grpSpPr>
        <a:xfrm>
          <a:off x="0" y="0"/>
          <a:ext cx="0" cy="0"/>
          <a:chOff x="0" y="0"/>
          <a:chExt cx="0" cy="0"/>
        </a:xfrm>
      </p:grpSpPr>
      <p:pic>
        <p:nvPicPr>
          <p:cNvPr id="672" name="Google Shape;672;p78"/>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sp>
        <p:nvSpPr>
          <p:cNvPr id="673" name="Google Shape;673;p78"/>
          <p:cNvSpPr txBox="1"/>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APPLYING VOTING ENSEMBLE ON THE 3 MODELS </a:t>
            </a:r>
            <a:endParaRPr lang="en-GB"/>
          </a:p>
        </p:txBody>
      </p:sp>
      <p:grpSp>
        <p:nvGrpSpPr>
          <p:cNvPr id="674" name="Google Shape;674;p78"/>
          <p:cNvGrpSpPr/>
          <p:nvPr/>
        </p:nvGrpSpPr>
        <p:grpSpPr>
          <a:xfrm>
            <a:off x="6781388" y="2464029"/>
            <a:ext cx="2212050" cy="2537076"/>
            <a:chOff x="6803275" y="395363"/>
            <a:chExt cx="2212050" cy="2537076"/>
          </a:xfrm>
        </p:grpSpPr>
        <p:pic>
          <p:nvPicPr>
            <p:cNvPr id="675" name="Google Shape;675;p78"/>
            <p:cNvPicPr preferRelativeResize="0"/>
            <p:nvPr/>
          </p:nvPicPr>
          <p:blipFill>
            <a:blip r:embed="rId2"/>
            <a:stretch>
              <a:fillRect/>
            </a:stretch>
          </p:blipFill>
          <p:spPr>
            <a:xfrm>
              <a:off x="6803275" y="427445"/>
              <a:ext cx="2212050" cy="2504994"/>
            </a:xfrm>
            <a:prstGeom prst="rect">
              <a:avLst/>
            </a:prstGeom>
            <a:noFill/>
            <a:ln>
              <a:noFill/>
            </a:ln>
          </p:spPr>
        </p:pic>
        <p:pic>
          <p:nvPicPr>
            <p:cNvPr id="676" name="Google Shape;676;p78"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677" name="Google Shape;677;p7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pred_y</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vc</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predict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(X_test)</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800"/>
                </a:spcBef>
                <a:spcAft>
                  <a:spcPts val="0"/>
                </a:spcAft>
                <a:buNone/>
              </a:pPr>
              <a:r>
                <a:rPr lang="en-GB" sz="1050" u="sng">
                  <a:solidFill>
                    <a:srgbClr val="008000"/>
                  </a:solidFill>
                  <a:highlight>
                    <a:srgbClr val="F7F7F7"/>
                  </a:highlight>
                  <a:latin typeface="Roboto Mono" panose="00000009000000000000"/>
                  <a:ea typeface="Roboto Mono" panose="00000009000000000000"/>
                  <a:cs typeface="Roboto Mono" panose="00000009000000000000"/>
                  <a:sym typeface="Roboto Mono" panose="00000009000000000000"/>
                </a:rPr>
                <a:t>print</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(r2_score(np</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exp</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(y_test),np</a:t>
              </a:r>
              <a:r>
                <a:rPr lang="en-GB" sz="1050">
                  <a:solidFill>
                    <a:srgbClr val="055BE0"/>
                  </a:solidFill>
                  <a:highlight>
                    <a:srgbClr val="F7F7F7"/>
                  </a:highlight>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exp</a:t>
              </a: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(pred_y)))</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27000" marR="127000" lvl="0" indent="0" algn="l" rtl="0">
                <a:lnSpc>
                  <a:spcPct val="170000"/>
                </a:lnSpc>
                <a:spcBef>
                  <a:spcPts val="800"/>
                </a:spcBef>
                <a:spcAft>
                  <a:spcPts val="0"/>
                </a:spcAft>
                <a:buClr>
                  <a:schemeClr val="dk2"/>
                </a:buClr>
                <a:buSzPts val="1100"/>
                <a:buFont typeface="Arial" panose="020B0604020202020204"/>
                <a:buNone/>
              </a:pPr>
              <a:r>
                <a:rPr lang="en-GB"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RESULT AFTER FITTING THE MODEL</a:t>
              </a:r>
              <a:endParaRPr sz="105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152400" marR="152400" lvl="0" indent="0" algn="l" rtl="0">
                <a:lnSpc>
                  <a:spcPct val="170000"/>
                </a:lnSpc>
                <a:spcBef>
                  <a:spcPts val="400"/>
                </a:spcBef>
                <a:spcAft>
                  <a:spcPts val="0"/>
                </a:spcAft>
                <a:buClr>
                  <a:schemeClr val="dk2"/>
                </a:buClr>
                <a:buSzPts val="1100"/>
                <a:buFont typeface="Arial" panose="020B0604020202020204"/>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0.7055323932185411</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spcBef>
                  <a:spcPts val="0"/>
                </a:spcBef>
                <a:spcAft>
                  <a:spcPts val="800"/>
                </a:spcAft>
                <a:buNone/>
              </a:pPr>
              <a:endParaRPr b="1">
                <a:solidFill>
                  <a:schemeClr val="dk1"/>
                </a:solidFill>
                <a:latin typeface="Raleway"/>
                <a:ea typeface="Raleway"/>
                <a:cs typeface="Raleway"/>
                <a:sym typeface="Raleway"/>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681" name="Shape 681"/>
        <p:cNvGrpSpPr/>
        <p:nvPr/>
      </p:nvGrpSpPr>
      <p:grpSpPr>
        <a:xfrm>
          <a:off x="0" y="0"/>
          <a:ext cx="0" cy="0"/>
          <a:chOff x="0" y="0"/>
          <a:chExt cx="0" cy="0"/>
        </a:xfrm>
      </p:grpSpPr>
      <p:pic>
        <p:nvPicPr>
          <p:cNvPr id="682" name="Google Shape;682;p79"/>
          <p:cNvPicPr preferRelativeResize="0"/>
          <p:nvPr/>
        </p:nvPicPr>
        <p:blipFill>
          <a:blip r:embed="rId1">
            <a:alphaModFix amt="54000"/>
          </a:blip>
          <a:stretch>
            <a:fillRect/>
          </a:stretch>
        </p:blipFill>
        <p:spPr>
          <a:xfrm>
            <a:off x="7957225" y="189775"/>
            <a:ext cx="904350" cy="904350"/>
          </a:xfrm>
          <a:prstGeom prst="rect">
            <a:avLst/>
          </a:prstGeom>
          <a:noFill/>
          <a:ln>
            <a:noFill/>
          </a:ln>
        </p:spPr>
      </p:pic>
      <p:grpSp>
        <p:nvGrpSpPr>
          <p:cNvPr id="683" name="Google Shape;683;p79"/>
          <p:cNvGrpSpPr/>
          <p:nvPr/>
        </p:nvGrpSpPr>
        <p:grpSpPr>
          <a:xfrm>
            <a:off x="4028772" y="1094128"/>
            <a:ext cx="4964504" cy="3906843"/>
            <a:chOff x="6803275" y="395363"/>
            <a:chExt cx="2212050" cy="2537076"/>
          </a:xfrm>
        </p:grpSpPr>
        <p:pic>
          <p:nvPicPr>
            <p:cNvPr id="684" name="Google Shape;684;p79"/>
            <p:cNvPicPr preferRelativeResize="0"/>
            <p:nvPr/>
          </p:nvPicPr>
          <p:blipFill>
            <a:blip r:embed="rId2"/>
            <a:stretch>
              <a:fillRect/>
            </a:stretch>
          </p:blipFill>
          <p:spPr>
            <a:xfrm>
              <a:off x="6803275" y="427445"/>
              <a:ext cx="2212050" cy="2504994"/>
            </a:xfrm>
            <a:prstGeom prst="rect">
              <a:avLst/>
            </a:prstGeom>
            <a:noFill/>
            <a:ln>
              <a:noFill/>
            </a:ln>
          </p:spPr>
        </p:pic>
        <p:pic>
          <p:nvPicPr>
            <p:cNvPr id="685" name="Google Shape;685;p79"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686" name="Google Shape;686;p7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177800" marR="177800" lvl="0" indent="0" algn="l" rtl="0">
                <a:lnSpc>
                  <a:spcPct val="170000"/>
                </a:lnSpc>
                <a:spcBef>
                  <a:spcPts val="1600"/>
                </a:spcBef>
                <a:spcAft>
                  <a:spcPts val="0"/>
                </a:spcAft>
                <a:buNone/>
              </a:pPr>
              <a:r>
                <a:rPr lang="en-GB" sz="1050">
                  <a:solidFill>
                    <a:srgbClr val="007B00"/>
                  </a:solidFill>
                  <a:latin typeface="Roboto Mono" panose="00000009000000000000"/>
                  <a:ea typeface="Roboto Mono" panose="00000009000000000000"/>
                  <a:cs typeface="Roboto Mono" panose="00000009000000000000"/>
                  <a:sym typeface="Roboto Mono" panose="00000009000000000000"/>
                </a:rPr>
                <a:t>from</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sklearn.ensemble </a:t>
              </a:r>
              <a:r>
                <a:rPr lang="en-GB" sz="1050">
                  <a:solidFill>
                    <a:srgbClr val="007B00"/>
                  </a:solidFill>
                  <a:latin typeface="Roboto Mono" panose="00000009000000000000"/>
                  <a:ea typeface="Roboto Mono" panose="00000009000000000000"/>
                  <a:cs typeface="Roboto Mono" panose="00000009000000000000"/>
                  <a:sym typeface="Roboto Mono" panose="00000009000000000000"/>
                </a:rPr>
                <a:t>import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 VotingRegressor</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estimators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'rf'</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,RandomForestRegressor()),(</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'CB'</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,CatBoostRegressor(verbose</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'lgbm'</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,LGBMRegressor())]</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vc</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VotingRegressor(estimators</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estimators)</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cross_val_score(vc,X_train,y_train,cv</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10</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,scoring</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rgbClr val="BB2323"/>
                  </a:solidFill>
                  <a:latin typeface="Roboto Mono" panose="00000009000000000000"/>
                  <a:ea typeface="Roboto Mono" panose="00000009000000000000"/>
                  <a:cs typeface="Roboto Mono" panose="00000009000000000000"/>
                  <a:sym typeface="Roboto Mono" panose="00000009000000000000"/>
                </a:rPr>
                <a:t>'r2'</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400"/>
                </a:spcBef>
                <a:spcAft>
                  <a:spcPts val="0"/>
                </a:spcAft>
                <a:buNone/>
              </a:pPr>
              <a:r>
                <a:rPr lang="en-GB" sz="1050" u="sng">
                  <a:solidFill>
                    <a:srgbClr val="008000"/>
                  </a:solidFill>
                  <a:latin typeface="Roboto Mono" panose="00000009000000000000"/>
                  <a:ea typeface="Roboto Mono" panose="00000009000000000000"/>
                  <a:cs typeface="Roboto Mono" panose="00000009000000000000"/>
                  <a:sym typeface="Roboto Mono" panose="00000009000000000000"/>
                </a:rPr>
                <a:t>print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round</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mean</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a:t>
              </a:r>
              <a:r>
                <a:rPr lang="en-GB" sz="1050">
                  <a:solidFill>
                    <a:srgbClr val="666666"/>
                  </a:solidFill>
                  <a:latin typeface="Roboto Mono" panose="00000009000000000000"/>
                  <a:ea typeface="Roboto Mono" panose="00000009000000000000"/>
                  <a:cs typeface="Roboto Mono" panose="00000009000000000000"/>
                  <a:sym typeface="Roboto Mono" panose="00000009000000000000"/>
                </a:rPr>
                <a:t>2</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None/>
              </a:pPr>
              <a:endParaRPr sz="1100">
                <a:solidFill>
                  <a:schemeClr val="dk2"/>
                </a:solidFill>
                <a:latin typeface="Roboto Mono" panose="00000009000000000000"/>
                <a:ea typeface="Roboto Mono" panose="00000009000000000000"/>
                <a:cs typeface="Roboto Mono" panose="00000009000000000000"/>
                <a:sym typeface="Roboto Mono" panose="00000009000000000000"/>
              </a:endParaRPr>
            </a:p>
          </p:txBody>
        </p:sp>
      </p:grpSp>
      <p:sp>
        <p:nvSpPr>
          <p:cNvPr id="687" name="Google Shape;687;p79"/>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88" name="Google Shape;688;p79"/>
          <p:cNvSpPr txBox="1"/>
          <p:nvPr/>
        </p:nvSpPr>
        <p:spPr>
          <a:xfrm>
            <a:off x="0" y="0"/>
            <a:ext cx="4172100" cy="2529600"/>
          </a:xfrm>
          <a:prstGeom prst="rect">
            <a:avLst/>
          </a:prstGeom>
          <a:noFill/>
          <a:ln>
            <a:noFill/>
          </a:ln>
        </p:spPr>
        <p:txBody>
          <a:bodyPr spcFirstLastPara="1" wrap="square" lIns="91425" tIns="91425" rIns="91425" bIns="91425" anchor="t" anchorCtr="0">
            <a:spAutoFit/>
          </a:bodyPr>
          <a:lstStyle/>
          <a:p>
            <a:pPr marL="241300" marR="393700" lvl="0" indent="0" algn="l" rtl="0">
              <a:lnSpc>
                <a:spcPct val="140000"/>
              </a:lnSpc>
              <a:spcBef>
                <a:spcPts val="1200"/>
              </a:spcBef>
              <a:spcAft>
                <a:spcPts val="0"/>
              </a:spcAft>
              <a:buNone/>
            </a:pPr>
            <a:r>
              <a:rPr lang="en-GB" sz="2100" b="1">
                <a:solidFill>
                  <a:schemeClr val="dk1"/>
                </a:solidFill>
                <a:highlight>
                  <a:srgbClr val="FFFFFF"/>
                </a:highlight>
                <a:latin typeface="Raleway"/>
                <a:ea typeface="Raleway"/>
                <a:cs typeface="Raleway"/>
                <a:sym typeface="Raleway"/>
              </a:rPr>
              <a:t>APPLYING VOTING ENSEMBLE ON THE 3 MODELS </a:t>
            </a:r>
            <a:endParaRPr sz="2100" b="1">
              <a:solidFill>
                <a:schemeClr val="dk1"/>
              </a:solidFill>
              <a:highlight>
                <a:srgbClr val="FFFFFF"/>
              </a:highlight>
              <a:latin typeface="Raleway"/>
              <a:ea typeface="Raleway"/>
              <a:cs typeface="Raleway"/>
              <a:sym typeface="Raleway"/>
            </a:endParaRPr>
          </a:p>
          <a:p>
            <a:pPr marL="50800" marR="76200" lvl="0" indent="0" algn="l" rtl="0">
              <a:lnSpc>
                <a:spcPct val="139000"/>
              </a:lnSpc>
              <a:spcBef>
                <a:spcPts val="1200"/>
              </a:spcBef>
              <a:spcAft>
                <a:spcPts val="0"/>
              </a:spcAft>
              <a:buNone/>
            </a:pPr>
            <a:r>
              <a:rPr lang="en-GB"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rPr>
              <a:t>RESULT OF VOTING→ </a:t>
            </a: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0.99</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692" name="Shape 692"/>
        <p:cNvGrpSpPr/>
        <p:nvPr/>
      </p:nvGrpSpPr>
      <p:grpSpPr>
        <a:xfrm>
          <a:off x="0" y="0"/>
          <a:ext cx="0" cy="0"/>
          <a:chOff x="0" y="0"/>
          <a:chExt cx="0" cy="0"/>
        </a:xfrm>
      </p:grpSpPr>
      <p:pic>
        <p:nvPicPr>
          <p:cNvPr id="693" name="Google Shape;693;p80"/>
          <p:cNvPicPr preferRelativeResize="0"/>
          <p:nvPr/>
        </p:nvPicPr>
        <p:blipFill>
          <a:blip r:embed="rId1">
            <a:alphaModFix amt="54000"/>
          </a:blip>
          <a:stretch>
            <a:fillRect/>
          </a:stretch>
        </p:blipFill>
        <p:spPr>
          <a:xfrm>
            <a:off x="7957225" y="189775"/>
            <a:ext cx="904350" cy="904350"/>
          </a:xfrm>
          <a:prstGeom prst="rect">
            <a:avLst/>
          </a:prstGeom>
          <a:noFill/>
          <a:ln>
            <a:noFill/>
          </a:ln>
        </p:spPr>
      </p:pic>
      <p:grpSp>
        <p:nvGrpSpPr>
          <p:cNvPr id="694" name="Google Shape;694;p80"/>
          <p:cNvGrpSpPr/>
          <p:nvPr/>
        </p:nvGrpSpPr>
        <p:grpSpPr>
          <a:xfrm>
            <a:off x="4028772" y="1094128"/>
            <a:ext cx="4964504" cy="3906843"/>
            <a:chOff x="6803275" y="395363"/>
            <a:chExt cx="2212050" cy="2537076"/>
          </a:xfrm>
        </p:grpSpPr>
        <p:pic>
          <p:nvPicPr>
            <p:cNvPr id="695" name="Google Shape;695;p80"/>
            <p:cNvPicPr preferRelativeResize="0"/>
            <p:nvPr/>
          </p:nvPicPr>
          <p:blipFill>
            <a:blip r:embed="rId2"/>
            <a:stretch>
              <a:fillRect/>
            </a:stretch>
          </p:blipFill>
          <p:spPr>
            <a:xfrm>
              <a:off x="6803275" y="427445"/>
              <a:ext cx="2212050" cy="2504994"/>
            </a:xfrm>
            <a:prstGeom prst="rect">
              <a:avLst/>
            </a:prstGeom>
            <a:noFill/>
            <a:ln>
              <a:noFill/>
            </a:ln>
          </p:spPr>
        </p:pic>
        <p:pic>
          <p:nvPicPr>
            <p:cNvPr id="696" name="Google Shape;696;p80"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697" name="Google Shape;697;p80"/>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vc</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fit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(X_train,y_train)</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None/>
              </a:pPr>
              <a:endParaRPr sz="1050">
                <a:solidFill>
                  <a:srgbClr val="007B00"/>
                </a:solidFill>
                <a:latin typeface="Roboto Mono" panose="00000009000000000000"/>
                <a:ea typeface="Roboto Mono" panose="00000009000000000000"/>
                <a:cs typeface="Roboto Mono" panose="00000009000000000000"/>
                <a:sym typeface="Roboto Mono" panose="00000009000000000000"/>
              </a:endParaRPr>
            </a:p>
          </p:txBody>
        </p:sp>
      </p:grpSp>
      <p:sp>
        <p:nvSpPr>
          <p:cNvPr id="698" name="Google Shape;698;p8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699" name="Google Shape;699;p80"/>
          <p:cNvSpPr txBox="1"/>
          <p:nvPr/>
        </p:nvSpPr>
        <p:spPr>
          <a:xfrm>
            <a:off x="0" y="0"/>
            <a:ext cx="4172100" cy="3523200"/>
          </a:xfrm>
          <a:prstGeom prst="rect">
            <a:avLst/>
          </a:prstGeom>
          <a:noFill/>
          <a:ln>
            <a:noFill/>
          </a:ln>
        </p:spPr>
        <p:txBody>
          <a:bodyPr spcFirstLastPara="1" wrap="square" lIns="91425" tIns="91425" rIns="91425" bIns="91425" anchor="t" anchorCtr="0">
            <a:spAutoFit/>
          </a:bodyPr>
          <a:lstStyle/>
          <a:p>
            <a:pPr marL="241300" marR="393700" lvl="0" indent="0" algn="l" rtl="0">
              <a:lnSpc>
                <a:spcPct val="140000"/>
              </a:lnSpc>
              <a:spcBef>
                <a:spcPts val="1200"/>
              </a:spcBef>
              <a:spcAft>
                <a:spcPts val="0"/>
              </a:spcAft>
              <a:buNone/>
            </a:pPr>
            <a:r>
              <a:rPr lang="en-GB" sz="2100" b="1">
                <a:solidFill>
                  <a:schemeClr val="dk1"/>
                </a:solidFill>
                <a:highlight>
                  <a:srgbClr val="FFFFFF"/>
                </a:highlight>
                <a:latin typeface="Raleway"/>
                <a:ea typeface="Raleway"/>
                <a:cs typeface="Raleway"/>
                <a:sym typeface="Raleway"/>
              </a:rPr>
              <a:t>FITTING THE MODEL </a:t>
            </a:r>
            <a:endParaRPr sz="2100" b="1">
              <a:solidFill>
                <a:schemeClr val="dk1"/>
              </a:solidFill>
              <a:highlight>
                <a:srgbClr val="FFFFFF"/>
              </a:highlight>
              <a:latin typeface="Raleway"/>
              <a:ea typeface="Raleway"/>
              <a:cs typeface="Raleway"/>
              <a:sym typeface="Raleway"/>
            </a:endParaRPr>
          </a:p>
          <a:p>
            <a:pPr marL="0" lvl="0" indent="0" algn="l" rtl="0">
              <a:lnSpc>
                <a:spcPct val="170000"/>
              </a:lnSpc>
              <a:spcBef>
                <a:spcPts val="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VotingRegressor(estimators=[('rf', RandomForestRegressor()),</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                            ('CB',</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                             &lt;catboost.core.CatBoostRegressor object at 0x7f3151473390&gt;),</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                            ('lgbm', LGBMRegressor())])</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703" name="Shape 703"/>
        <p:cNvGrpSpPr/>
        <p:nvPr/>
      </p:nvGrpSpPr>
      <p:grpSpPr>
        <a:xfrm>
          <a:off x="0" y="0"/>
          <a:ext cx="0" cy="0"/>
          <a:chOff x="0" y="0"/>
          <a:chExt cx="0" cy="0"/>
        </a:xfrm>
      </p:grpSpPr>
      <p:pic>
        <p:nvPicPr>
          <p:cNvPr id="704" name="Google Shape;704;p81"/>
          <p:cNvPicPr preferRelativeResize="0"/>
          <p:nvPr/>
        </p:nvPicPr>
        <p:blipFill>
          <a:blip r:embed="rId1">
            <a:alphaModFix amt="54000"/>
          </a:blip>
          <a:stretch>
            <a:fillRect/>
          </a:stretch>
        </p:blipFill>
        <p:spPr>
          <a:xfrm>
            <a:off x="7957225" y="189775"/>
            <a:ext cx="904350" cy="904350"/>
          </a:xfrm>
          <a:prstGeom prst="rect">
            <a:avLst/>
          </a:prstGeom>
          <a:noFill/>
          <a:ln>
            <a:noFill/>
          </a:ln>
        </p:spPr>
      </p:pic>
      <p:grpSp>
        <p:nvGrpSpPr>
          <p:cNvPr id="705" name="Google Shape;705;p81"/>
          <p:cNvGrpSpPr/>
          <p:nvPr/>
        </p:nvGrpSpPr>
        <p:grpSpPr>
          <a:xfrm>
            <a:off x="4028772" y="1094128"/>
            <a:ext cx="4964504" cy="3906843"/>
            <a:chOff x="6803275" y="395363"/>
            <a:chExt cx="2212050" cy="2537076"/>
          </a:xfrm>
        </p:grpSpPr>
        <p:pic>
          <p:nvPicPr>
            <p:cNvPr id="706" name="Google Shape;706;p81"/>
            <p:cNvPicPr preferRelativeResize="0"/>
            <p:nvPr/>
          </p:nvPicPr>
          <p:blipFill>
            <a:blip r:embed="rId2"/>
            <a:stretch>
              <a:fillRect/>
            </a:stretch>
          </p:blipFill>
          <p:spPr>
            <a:xfrm>
              <a:off x="6803275" y="427445"/>
              <a:ext cx="2212050" cy="2504994"/>
            </a:xfrm>
            <a:prstGeom prst="rect">
              <a:avLst/>
            </a:prstGeom>
            <a:noFill/>
            <a:ln>
              <a:noFill/>
            </a:ln>
          </p:spPr>
        </p:pic>
        <p:pic>
          <p:nvPicPr>
            <p:cNvPr id="707" name="Google Shape;707;p81" descr="Piece of duct tape sticking a note to the slide"/>
            <p:cNvPicPr preferRelativeResize="0"/>
            <p:nvPr/>
          </p:nvPicPr>
          <p:blipFill rotWithShape="1">
            <a:blip r:embed="rId3"/>
            <a:srcRect l="9244" t="5926" r="2118" b="10011"/>
            <a:stretch>
              <a:fillRect/>
            </a:stretch>
          </p:blipFill>
          <p:spPr>
            <a:xfrm rot="154826">
              <a:off x="7370663" y="419419"/>
              <a:ext cx="1077273" cy="382687"/>
            </a:xfrm>
            <a:prstGeom prst="rect">
              <a:avLst/>
            </a:prstGeom>
            <a:noFill/>
            <a:ln>
              <a:noFill/>
            </a:ln>
          </p:spPr>
        </p:pic>
        <p:sp>
          <p:nvSpPr>
            <p:cNvPr id="708" name="Google Shape;708;p8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pred_y</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vc</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predict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(X_test)</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u="sng">
                  <a:solidFill>
                    <a:srgbClr val="008000"/>
                  </a:solidFill>
                  <a:latin typeface="Roboto Mono" panose="00000009000000000000"/>
                  <a:ea typeface="Roboto Mono" panose="00000009000000000000"/>
                  <a:cs typeface="Roboto Mono" panose="00000009000000000000"/>
                  <a:sym typeface="Roboto Mono" panose="00000009000000000000"/>
                </a:rPr>
                <a:t>print</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(r2_score(np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exp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(y_test),np</a:t>
              </a:r>
              <a:r>
                <a:rPr lang="en-GB" sz="1050">
                  <a:solidFill>
                    <a:srgbClr val="055BE0"/>
                  </a:solidFill>
                  <a:latin typeface="Roboto Mono" panose="00000009000000000000"/>
                  <a:ea typeface="Roboto Mono" panose="00000009000000000000"/>
                  <a:cs typeface="Roboto Mono" panose="00000009000000000000"/>
                  <a:sym typeface="Roboto Mono" panose="00000009000000000000"/>
                </a:rPr>
                <a:t>.</a:t>
              </a:r>
              <a:r>
                <a:rPr lang="en-GB" sz="1050" u="sng">
                  <a:solidFill>
                    <a:schemeClr val="dk2"/>
                  </a:solidFill>
                  <a:latin typeface="Roboto Mono" panose="00000009000000000000"/>
                  <a:ea typeface="Roboto Mono" panose="00000009000000000000"/>
                  <a:cs typeface="Roboto Mono" panose="00000009000000000000"/>
                  <a:sym typeface="Roboto Mono" panose="00000009000000000000"/>
                </a:rPr>
                <a:t>exp</a:t>
              </a:r>
              <a:r>
                <a:rPr lang="en-GB" sz="1050">
                  <a:solidFill>
                    <a:schemeClr val="dk2"/>
                  </a:solidFill>
                  <a:latin typeface="Roboto Mono" panose="00000009000000000000"/>
                  <a:ea typeface="Roboto Mono" panose="00000009000000000000"/>
                  <a:cs typeface="Roboto Mono" panose="00000009000000000000"/>
                  <a:sym typeface="Roboto Mono" panose="00000009000000000000"/>
                </a:rPr>
                <a:t>(pred_y)))</a:t>
              </a: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a:solidFill>
                  <a:schemeClr val="dk2"/>
                </a:solidFill>
                <a:latin typeface="Roboto Mono" panose="00000009000000000000"/>
                <a:ea typeface="Roboto Mono" panose="00000009000000000000"/>
                <a:cs typeface="Roboto Mono" panose="00000009000000000000"/>
                <a:sym typeface="Roboto Mono" panose="00000009000000000000"/>
              </a:endParaRPr>
            </a:p>
            <a:p>
              <a:pPr marL="177800" marR="177800" lvl="0" indent="0" algn="l" rtl="0">
                <a:lnSpc>
                  <a:spcPct val="170000"/>
                </a:lnSpc>
                <a:spcBef>
                  <a:spcPts val="1600"/>
                </a:spcBef>
                <a:spcAft>
                  <a:spcPts val="400"/>
                </a:spcAft>
                <a:buNone/>
              </a:pPr>
              <a:endParaRPr sz="1050">
                <a:solidFill>
                  <a:srgbClr val="007B00"/>
                </a:solidFill>
                <a:latin typeface="Roboto Mono" panose="00000009000000000000"/>
                <a:ea typeface="Roboto Mono" panose="00000009000000000000"/>
                <a:cs typeface="Roboto Mono" panose="00000009000000000000"/>
                <a:sym typeface="Roboto Mono" panose="00000009000000000000"/>
              </a:endParaRPr>
            </a:p>
          </p:txBody>
        </p:sp>
      </p:grpSp>
      <p:sp>
        <p:nvSpPr>
          <p:cNvPr id="709" name="Google Shape;709;p81"/>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Lato" panose="020F0502020204030203"/>
              <a:ea typeface="Lato" panose="020F0502020204030203"/>
              <a:cs typeface="Lato" panose="020F0502020204030203"/>
              <a:sym typeface="Lato" panose="020F0502020204030203"/>
            </a:endParaRPr>
          </a:p>
        </p:txBody>
      </p:sp>
      <p:sp>
        <p:nvSpPr>
          <p:cNvPr id="710" name="Google Shape;710;p81"/>
          <p:cNvSpPr txBox="1"/>
          <p:nvPr/>
        </p:nvSpPr>
        <p:spPr>
          <a:xfrm>
            <a:off x="0" y="0"/>
            <a:ext cx="4172100" cy="2149500"/>
          </a:xfrm>
          <a:prstGeom prst="rect">
            <a:avLst/>
          </a:prstGeom>
          <a:noFill/>
          <a:ln>
            <a:noFill/>
          </a:ln>
        </p:spPr>
        <p:txBody>
          <a:bodyPr spcFirstLastPara="1" wrap="square" lIns="91425" tIns="91425" rIns="91425" bIns="91425" anchor="t" anchorCtr="0">
            <a:spAutoFit/>
          </a:bodyPr>
          <a:lstStyle/>
          <a:p>
            <a:pPr marL="241300" marR="393700" lvl="0" indent="0" algn="l" rtl="0">
              <a:lnSpc>
                <a:spcPct val="140000"/>
              </a:lnSpc>
              <a:spcBef>
                <a:spcPts val="1200"/>
              </a:spcBef>
              <a:spcAft>
                <a:spcPts val="0"/>
              </a:spcAft>
              <a:buNone/>
            </a:pPr>
            <a:r>
              <a:rPr lang="en-GB" sz="2100" b="1">
                <a:solidFill>
                  <a:schemeClr val="dk1"/>
                </a:solidFill>
                <a:highlight>
                  <a:srgbClr val="FFFFFF"/>
                </a:highlight>
                <a:latin typeface="Raleway"/>
                <a:ea typeface="Raleway"/>
                <a:cs typeface="Raleway"/>
                <a:sym typeface="Raleway"/>
              </a:rPr>
              <a:t>FITTING THE MODEL </a:t>
            </a:r>
            <a:endParaRPr sz="2100" b="1">
              <a:solidFill>
                <a:schemeClr val="dk1"/>
              </a:solidFill>
              <a:highlight>
                <a:srgbClr val="FFFFFF"/>
              </a:highlight>
              <a:latin typeface="Raleway"/>
              <a:ea typeface="Raleway"/>
              <a:cs typeface="Raleway"/>
              <a:sym typeface="Raleway"/>
            </a:endParaRPr>
          </a:p>
          <a:p>
            <a:pPr marL="0" lvl="0" indent="0" algn="l" rtl="0">
              <a:lnSpc>
                <a:spcPct val="170000"/>
              </a:lnSpc>
              <a:spcBef>
                <a:spcPts val="60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RESULT OF FITTING THE MODEL→</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r>
              <a:rPr lang="en-GB"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rPr>
              <a:t>0.7055323932185411</a:t>
            </a: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050">
              <a:solidFill>
                <a:srgbClr val="3C4043"/>
              </a:solidFill>
              <a:highlight>
                <a:srgbClr val="FFFFFF"/>
              </a:highlight>
              <a:latin typeface="Roboto Mono" panose="00000009000000000000"/>
              <a:ea typeface="Roboto Mono" panose="00000009000000000000"/>
              <a:cs typeface="Roboto Mono" panose="00000009000000000000"/>
              <a:sym typeface="Roboto Mono" panose="00000009000000000000"/>
            </a:endParaRPr>
          </a:p>
          <a:p>
            <a:pPr marL="0" lvl="0" indent="0" algn="l" rtl="0">
              <a:lnSpc>
                <a:spcPct val="170000"/>
              </a:lnSpc>
              <a:spcBef>
                <a:spcPts val="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a:p>
            <a:pPr marL="50800" marR="76200" lvl="0" indent="0" algn="l" rtl="0">
              <a:lnSpc>
                <a:spcPct val="139000"/>
              </a:lnSpc>
              <a:spcBef>
                <a:spcPts val="1200"/>
              </a:spcBef>
              <a:spcAft>
                <a:spcPts val="0"/>
              </a:spcAft>
              <a:buNone/>
            </a:pPr>
            <a:endParaRPr sz="1100">
              <a:solidFill>
                <a:schemeClr val="dk2"/>
              </a:solidFill>
              <a:highlight>
                <a:srgbClr val="F7F7F7"/>
              </a:highlight>
              <a:latin typeface="Roboto Mono" panose="00000009000000000000"/>
              <a:ea typeface="Roboto Mono" panose="00000009000000000000"/>
              <a:cs typeface="Roboto Mono" panose="00000009000000000000"/>
              <a:sym typeface="Roboto Mono" panose="00000009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1"/>
          <a:stretch>
            <a:fillRect/>
          </a:stretch>
        </p:blipFill>
        <p:spPr>
          <a:xfrm>
            <a:off x="2444700" y="162737"/>
            <a:ext cx="4254600" cy="4818038"/>
          </a:xfrm>
          <a:prstGeom prst="rect">
            <a:avLst/>
          </a:prstGeom>
          <a:noFill/>
          <a:ln>
            <a:noFill/>
          </a:ln>
        </p:spPr>
      </p:pic>
      <p:pic>
        <p:nvPicPr>
          <p:cNvPr id="113" name="Google Shape;113;p19" descr="Piece of duct tape sticking a note to the slide"/>
          <p:cNvPicPr preferRelativeResize="0"/>
          <p:nvPr/>
        </p:nvPicPr>
        <p:blipFill rotWithShape="1">
          <a:blip r:embed="rId2"/>
          <a:srcRect l="9244" t="5926" r="2118" b="10011"/>
          <a:stretch>
            <a:fillRect/>
          </a:stretch>
        </p:blipFill>
        <p:spPr>
          <a:xfrm rot="154828">
            <a:off x="3536000" y="46276"/>
            <a:ext cx="2072000" cy="736050"/>
          </a:xfrm>
          <a:prstGeom prst="rect">
            <a:avLst/>
          </a:prstGeom>
          <a:noFill/>
          <a:ln>
            <a:noFill/>
          </a:ln>
        </p:spPr>
      </p:pic>
      <p:sp>
        <p:nvSpPr>
          <p:cNvPr id="114" name="Google Shape;114;p19"/>
          <p:cNvSpPr txBox="1"/>
          <p:nvPr/>
        </p:nvSpPr>
        <p:spPr>
          <a:xfrm>
            <a:off x="2855550" y="5447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a:ea typeface="Raleway"/>
                <a:cs typeface="Raleway"/>
                <a:sym typeface="Raleway"/>
              </a:rPr>
              <a:t>APPLICATIONS </a:t>
            </a:r>
            <a:endParaRPr sz="3000" b="1">
              <a:solidFill>
                <a:schemeClr val="lt2"/>
              </a:solidFill>
              <a:latin typeface="Raleway"/>
              <a:ea typeface="Raleway"/>
              <a:cs typeface="Raleway"/>
              <a:sym typeface="Raleway"/>
            </a:endParaRPr>
          </a:p>
        </p:txBody>
      </p:sp>
      <p:sp>
        <p:nvSpPr>
          <p:cNvPr id="115" name="Google Shape;115;p19"/>
          <p:cNvSpPr txBox="1"/>
          <p:nvPr>
            <p:ph type="body" idx="4294967295"/>
          </p:nvPr>
        </p:nvSpPr>
        <p:spPr>
          <a:xfrm>
            <a:off x="2855550" y="1199230"/>
            <a:ext cx="3432900" cy="33279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1000"/>
              </a:spcAft>
              <a:buSzPts val="1200"/>
              <a:buFont typeface="Raleway"/>
              <a:buChar char="➔"/>
            </a:pPr>
            <a:r>
              <a:rPr lang="en-GB" sz="1200" b="1">
                <a:latin typeface="Raleway"/>
                <a:ea typeface="Raleway"/>
                <a:cs typeface="Raleway"/>
                <a:sym typeface="Raleway"/>
              </a:rPr>
              <a:t>The rental industry is a growing one and will continue to remain so . Factors influencing rental value keep changing and hence new MI algorithms help in accurate predictions with the trend and hence house rent prediction finds numerous applications</a:t>
            </a:r>
            <a:endParaRPr sz="1200" b="1">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19" name="Shape 119"/>
        <p:cNvGrpSpPr/>
        <p:nvPr/>
      </p:nvGrpSpPr>
      <p:grpSpPr>
        <a:xfrm>
          <a:off x="0" y="0"/>
          <a:ext cx="0" cy="0"/>
          <a:chOff x="0" y="0"/>
          <a:chExt cx="0" cy="0"/>
        </a:xfrm>
      </p:grpSpPr>
      <p:sp>
        <p:nvSpPr>
          <p:cNvPr id="120" name="Google Shape;120;p20"/>
          <p:cNvSpPr txBox="1"/>
          <p:nvPr>
            <p:ph type="subTitle" idx="1"/>
          </p:nvPr>
        </p:nvSpPr>
        <p:spPr>
          <a:xfrm>
            <a:off x="265500" y="653700"/>
            <a:ext cx="4045200" cy="3836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3000" b="1">
                <a:solidFill>
                  <a:schemeClr val="dk1"/>
                </a:solidFill>
              </a:rPr>
              <a:t>Meet Our Dataset</a:t>
            </a:r>
            <a:endParaRPr sz="3000" b="1">
              <a:solidFill>
                <a:schemeClr val="dk1"/>
              </a:solidFill>
            </a:endParaRPr>
          </a:p>
          <a:p>
            <a:pPr marL="457200" lvl="0" indent="-295275" algn="l" rtl="0">
              <a:lnSpc>
                <a:spcPct val="115000"/>
              </a:lnSpc>
              <a:spcBef>
                <a:spcPts val="1600"/>
              </a:spcBef>
              <a:spcAft>
                <a:spcPts val="0"/>
              </a:spcAft>
              <a:buSzPts val="1050"/>
              <a:buFont typeface="Arial" panose="020B0604020202020204"/>
              <a:buChar char="●"/>
            </a:pPr>
            <a:r>
              <a:rPr lang="en-GB" sz="1050">
                <a:latin typeface="Arial" panose="020B0604020202020204"/>
                <a:ea typeface="Arial" panose="020B0604020202020204"/>
                <a:cs typeface="Arial" panose="020B0604020202020204"/>
                <a:sym typeface="Arial" panose="020B0604020202020204"/>
              </a:rPr>
              <a:t>Housing in India varies from palaces of erstwhile maharajas to modern apartment buildings in big cities to tiny huts in far-flung villages. </a:t>
            </a:r>
            <a:endParaRPr sz="1050">
              <a:latin typeface="Arial" panose="020B0604020202020204"/>
              <a:ea typeface="Arial" panose="020B0604020202020204"/>
              <a:cs typeface="Arial" panose="020B0604020202020204"/>
              <a:sym typeface="Arial" panose="020B0604020202020204"/>
            </a:endParaRPr>
          </a:p>
          <a:p>
            <a:pPr marL="457200" lvl="0" indent="-295275" algn="l" rtl="0">
              <a:lnSpc>
                <a:spcPct val="115000"/>
              </a:lnSpc>
              <a:spcBef>
                <a:spcPts val="0"/>
              </a:spcBef>
              <a:spcAft>
                <a:spcPts val="0"/>
              </a:spcAft>
              <a:buSzPts val="1050"/>
              <a:buFont typeface="Arial" panose="020B0604020202020204"/>
              <a:buChar char="●"/>
            </a:pPr>
            <a:r>
              <a:rPr lang="en-GB" sz="1050">
                <a:latin typeface="Arial" panose="020B0604020202020204"/>
                <a:ea typeface="Arial" panose="020B0604020202020204"/>
                <a:cs typeface="Arial" panose="020B0604020202020204"/>
                <a:sym typeface="Arial" panose="020B0604020202020204"/>
              </a:rPr>
              <a:t>There has been tremendous growth in India's housing sector as incomes have risen. </a:t>
            </a:r>
            <a:endParaRPr sz="1050">
              <a:latin typeface="Arial" panose="020B0604020202020204"/>
              <a:ea typeface="Arial" panose="020B0604020202020204"/>
              <a:cs typeface="Arial" panose="020B0604020202020204"/>
              <a:sym typeface="Arial" panose="020B0604020202020204"/>
            </a:endParaRPr>
          </a:p>
          <a:p>
            <a:pPr marL="457200" lvl="0" indent="-295275" algn="l" rtl="0">
              <a:lnSpc>
                <a:spcPct val="115000"/>
              </a:lnSpc>
              <a:spcBef>
                <a:spcPts val="0"/>
              </a:spcBef>
              <a:spcAft>
                <a:spcPts val="0"/>
              </a:spcAft>
              <a:buSzPts val="1050"/>
              <a:buFont typeface="Arial" panose="020B0604020202020204"/>
              <a:buChar char="●"/>
            </a:pPr>
            <a:r>
              <a:rPr lang="en-GB" sz="1050">
                <a:latin typeface="Arial" panose="020B0604020202020204"/>
                <a:ea typeface="Arial" panose="020B0604020202020204"/>
                <a:cs typeface="Arial" panose="020B0604020202020204"/>
                <a:sym typeface="Arial" panose="020B0604020202020204"/>
              </a:rPr>
              <a:t>The Human Rights Measurement Initiative finds that India is doing 60.9% of what should be possible at its level of income for the right to housing.</a:t>
            </a:r>
            <a:endParaRPr sz="1050">
              <a:latin typeface="Arial" panose="020B0604020202020204"/>
              <a:ea typeface="Arial" panose="020B0604020202020204"/>
              <a:cs typeface="Arial" panose="020B0604020202020204"/>
              <a:sym typeface="Arial" panose="020B0604020202020204"/>
            </a:endParaRPr>
          </a:p>
          <a:p>
            <a:pPr marL="457200" lvl="0" indent="-295275" algn="l" rtl="0">
              <a:lnSpc>
                <a:spcPct val="115000"/>
              </a:lnSpc>
              <a:spcBef>
                <a:spcPts val="0"/>
              </a:spcBef>
              <a:spcAft>
                <a:spcPts val="0"/>
              </a:spcAft>
              <a:buSzPts val="1050"/>
              <a:buFont typeface="Arial" panose="020B0604020202020204"/>
              <a:buChar char="●"/>
            </a:pPr>
            <a:r>
              <a:rPr lang="en-GB" sz="1050">
                <a:latin typeface="Arial" panose="020B0604020202020204"/>
                <a:ea typeface="Arial" panose="020B0604020202020204"/>
                <a:cs typeface="Arial" panose="020B0604020202020204"/>
                <a:sym typeface="Arial" panose="020B0604020202020204"/>
              </a:rPr>
              <a:t>Renting, also known as hiring or letting, is an agreement where a payment is made for the temporary use of a good, service, or property owned by another. </a:t>
            </a:r>
            <a:endParaRPr sz="1050">
              <a:latin typeface="Arial" panose="020B0604020202020204"/>
              <a:ea typeface="Arial" panose="020B0604020202020204"/>
              <a:cs typeface="Arial" panose="020B0604020202020204"/>
              <a:sym typeface="Arial" panose="020B0604020202020204"/>
            </a:endParaRPr>
          </a:p>
          <a:p>
            <a:pPr marL="457200" lvl="0" indent="-295275" algn="l" rtl="0">
              <a:lnSpc>
                <a:spcPct val="115000"/>
              </a:lnSpc>
              <a:spcBef>
                <a:spcPts val="0"/>
              </a:spcBef>
              <a:spcAft>
                <a:spcPts val="0"/>
              </a:spcAft>
              <a:buSzPts val="1050"/>
              <a:buFont typeface="Arial" panose="020B0604020202020204"/>
              <a:buChar char="●"/>
            </a:pPr>
            <a:r>
              <a:rPr lang="en-GB" sz="1050">
                <a:latin typeface="Arial" panose="020B0604020202020204"/>
                <a:ea typeface="Arial" panose="020B0604020202020204"/>
                <a:cs typeface="Arial" panose="020B0604020202020204"/>
                <a:sym typeface="Arial" panose="020B0604020202020204"/>
              </a:rPr>
              <a:t>A gross lease is when the tenant pays a flat rental amount and the landlord pays for all property charges regularly incurred by the ownership. </a:t>
            </a:r>
            <a:endParaRPr sz="1050">
              <a:latin typeface="Arial" panose="020B0604020202020204"/>
              <a:ea typeface="Arial" panose="020B0604020202020204"/>
              <a:cs typeface="Arial" panose="020B0604020202020204"/>
              <a:sym typeface="Arial" panose="020B0604020202020204"/>
            </a:endParaRPr>
          </a:p>
          <a:p>
            <a:pPr marL="457200" lvl="0" indent="-295275" algn="l" rtl="0">
              <a:lnSpc>
                <a:spcPct val="115000"/>
              </a:lnSpc>
              <a:spcBef>
                <a:spcPts val="0"/>
              </a:spcBef>
              <a:spcAft>
                <a:spcPts val="0"/>
              </a:spcAft>
              <a:buSzPts val="1050"/>
              <a:buFont typeface="Arial" panose="020B0604020202020204"/>
              <a:buChar char="●"/>
            </a:pPr>
            <a:r>
              <a:rPr lang="en-GB" sz="1050">
                <a:latin typeface="Arial" panose="020B0604020202020204"/>
                <a:ea typeface="Arial" panose="020B0604020202020204"/>
                <a:cs typeface="Arial" panose="020B0604020202020204"/>
                <a:sym typeface="Arial" panose="020B0604020202020204"/>
              </a:rPr>
              <a:t>Renting can be an example of the sharing economy.</a:t>
            </a:r>
            <a:endParaRPr sz="105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800"/>
              </a:spcBef>
              <a:spcAft>
                <a:spcPts val="0"/>
              </a:spcAft>
              <a:buClr>
                <a:schemeClr val="dk2"/>
              </a:buClr>
              <a:buSzPts val="1100"/>
              <a:buFont typeface="Arial" panose="020B0604020202020204"/>
              <a:buNone/>
            </a:pPr>
            <a:endParaRPr sz="1100">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1600"/>
              </a:spcAft>
              <a:buNone/>
            </a:pPr>
            <a:endParaRPr sz="1800"/>
          </a:p>
        </p:txBody>
      </p:sp>
      <p:sp>
        <p:nvSpPr>
          <p:cNvPr id="121" name="Google Shape;121;p20"/>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a:solidFill>
                <a:schemeClr val="lt2"/>
              </a:solidFill>
              <a:latin typeface="Lato" panose="020F0502020204030203"/>
              <a:ea typeface="Lato" panose="020F0502020204030203"/>
              <a:cs typeface="Lato" panose="020F0502020204030203"/>
              <a:sym typeface="Lato" panose="020F0502020204030203"/>
            </a:endParaRPr>
          </a:p>
        </p:txBody>
      </p:sp>
      <p:pic>
        <p:nvPicPr>
          <p:cNvPr id="122" name="Google Shape;122;p20"/>
          <p:cNvPicPr preferRelativeResize="0"/>
          <p:nvPr/>
        </p:nvPicPr>
        <p:blipFill>
          <a:blip r:embed="rId1"/>
          <a:stretch>
            <a:fillRect/>
          </a:stretch>
        </p:blipFill>
        <p:spPr>
          <a:xfrm>
            <a:off x="4572000" y="0"/>
            <a:ext cx="4572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2"/>
                </a:solidFill>
              </a:rPr>
              <a:t>Attributes in our dataset </a:t>
            </a:r>
            <a:endParaRPr>
              <a:solidFill>
                <a:schemeClr val="lt2"/>
              </a:solidFill>
            </a:endParaRPr>
          </a:p>
        </p:txBody>
      </p:sp>
      <p:cxnSp>
        <p:nvCxnSpPr>
          <p:cNvPr id="128" name="Google Shape;128;p21"/>
          <p:cNvCxnSpPr/>
          <p:nvPr/>
        </p:nvCxnSpPr>
        <p:spPr>
          <a:xfrm rot="10800000">
            <a:off x="134100" y="1560475"/>
            <a:ext cx="0" cy="954600"/>
          </a:xfrm>
          <a:prstGeom prst="straightConnector1">
            <a:avLst/>
          </a:prstGeom>
          <a:noFill/>
          <a:ln w="9525" cap="flat" cmpd="sng">
            <a:solidFill>
              <a:schemeClr val="dk2"/>
            </a:solidFill>
            <a:prstDash val="solid"/>
            <a:round/>
            <a:headEnd type="none" w="med" len="med"/>
            <a:tailEnd type="oval" w="med" len="med"/>
          </a:ln>
        </p:spPr>
      </p:cxnSp>
      <p:sp>
        <p:nvSpPr>
          <p:cNvPr id="129" name="Google Shape;129;p21"/>
          <p:cNvSpPr txBox="1"/>
          <p:nvPr>
            <p:ph type="title"/>
          </p:nvPr>
        </p:nvSpPr>
        <p:spPr>
          <a:xfrm>
            <a:off x="0" y="123506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BHK</a:t>
            </a:r>
            <a:endParaRPr sz="1800" b="1">
              <a:solidFill>
                <a:schemeClr val="dk1"/>
              </a:solidFill>
            </a:endParaRPr>
          </a:p>
        </p:txBody>
      </p:sp>
      <p:sp>
        <p:nvSpPr>
          <p:cNvPr id="130" name="Google Shape;130;p21"/>
          <p:cNvSpPr txBox="1"/>
          <p:nvPr>
            <p:ph type="body" idx="4294967295"/>
          </p:nvPr>
        </p:nvSpPr>
        <p:spPr>
          <a:xfrm>
            <a:off x="196750" y="1561825"/>
            <a:ext cx="20022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050">
                <a:highlight>
                  <a:srgbClr val="FFFFFF"/>
                </a:highlight>
                <a:latin typeface="Arial" panose="020B0604020202020204"/>
                <a:ea typeface="Arial" panose="020B0604020202020204"/>
                <a:cs typeface="Arial" panose="020B0604020202020204"/>
                <a:sym typeface="Arial" panose="020B0604020202020204"/>
              </a:rPr>
              <a:t>Number of Bedrooms, Hall, Kitchen</a:t>
            </a:r>
            <a:endParaRPr sz="1400"/>
          </a:p>
          <a:p>
            <a:pPr marL="0" lvl="0" indent="0" algn="l" rtl="0">
              <a:spcBef>
                <a:spcPts val="1600"/>
              </a:spcBef>
              <a:spcAft>
                <a:spcPts val="1600"/>
              </a:spcAft>
              <a:buNone/>
            </a:pPr>
            <a:endParaRPr sz="1400"/>
          </a:p>
        </p:txBody>
      </p:sp>
      <p:sp>
        <p:nvSpPr>
          <p:cNvPr id="131" name="Google Shape;131;p21"/>
          <p:cNvSpPr txBox="1"/>
          <p:nvPr>
            <p:ph type="title"/>
          </p:nvPr>
        </p:nvSpPr>
        <p:spPr>
          <a:xfrm>
            <a:off x="2117684" y="338371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Size</a:t>
            </a:r>
            <a:endParaRPr sz="1800" b="1">
              <a:solidFill>
                <a:schemeClr val="dk1"/>
              </a:solidFill>
            </a:endParaRPr>
          </a:p>
        </p:txBody>
      </p:sp>
      <p:sp>
        <p:nvSpPr>
          <p:cNvPr id="132" name="Google Shape;132;p21"/>
          <p:cNvSpPr txBox="1"/>
          <p:nvPr>
            <p:ph type="body" idx="4294967295"/>
          </p:nvPr>
        </p:nvSpPr>
        <p:spPr>
          <a:xfrm>
            <a:off x="2117671" y="3746800"/>
            <a:ext cx="15510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Size of the Houses/Apartments/Flats in Square Feet</a:t>
            </a:r>
            <a:endParaRPr lang="en-GB" sz="1050">
              <a:highlight>
                <a:srgbClr val="FFFFFF"/>
              </a:highlight>
              <a:latin typeface="Arial" panose="020B0604020202020204"/>
              <a:ea typeface="Arial" panose="020B0604020202020204"/>
              <a:cs typeface="Arial" panose="020B0604020202020204"/>
              <a:sym typeface="Arial" panose="020B0604020202020204"/>
            </a:endParaRPr>
          </a:p>
        </p:txBody>
      </p:sp>
      <p:sp>
        <p:nvSpPr>
          <p:cNvPr id="133" name="Google Shape;133;p21"/>
          <p:cNvSpPr txBox="1"/>
          <p:nvPr>
            <p:ph type="title"/>
          </p:nvPr>
        </p:nvSpPr>
        <p:spPr>
          <a:xfrm>
            <a:off x="7817557" y="1235062"/>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Rent</a:t>
            </a:r>
            <a:endParaRPr sz="1800" b="1">
              <a:solidFill>
                <a:schemeClr val="dk1"/>
              </a:solidFill>
            </a:endParaRPr>
          </a:p>
        </p:txBody>
      </p:sp>
      <p:sp>
        <p:nvSpPr>
          <p:cNvPr id="134" name="Google Shape;134;p21"/>
          <p:cNvSpPr txBox="1"/>
          <p:nvPr>
            <p:ph type="body" idx="4294967295"/>
          </p:nvPr>
        </p:nvSpPr>
        <p:spPr>
          <a:xfrm>
            <a:off x="7817550" y="1560475"/>
            <a:ext cx="1326600" cy="894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Rent of the Houses/Apartment/Flats</a:t>
            </a:r>
            <a:endParaRPr sz="1400"/>
          </a:p>
        </p:txBody>
      </p:sp>
      <p:sp>
        <p:nvSpPr>
          <p:cNvPr id="135" name="Google Shape;135;p21"/>
          <p:cNvSpPr txBox="1"/>
          <p:nvPr>
            <p:ph type="title"/>
          </p:nvPr>
        </p:nvSpPr>
        <p:spPr>
          <a:xfrm>
            <a:off x="7388122" y="3601687"/>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Floor</a:t>
            </a:r>
            <a:endParaRPr sz="1800" b="1">
              <a:solidFill>
                <a:schemeClr val="dk1"/>
              </a:solidFill>
            </a:endParaRPr>
          </a:p>
        </p:txBody>
      </p:sp>
      <p:sp>
        <p:nvSpPr>
          <p:cNvPr id="136" name="Google Shape;136;p21"/>
          <p:cNvSpPr txBox="1"/>
          <p:nvPr>
            <p:ph type="body" idx="4294967295"/>
          </p:nvPr>
        </p:nvSpPr>
        <p:spPr>
          <a:xfrm>
            <a:off x="7322950" y="3993750"/>
            <a:ext cx="18210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Houses/Apartments/Flats situated in which Floor and Total Number of Floors (Example: Ground out of 2, 3 out of 5, etc.)</a:t>
            </a:r>
            <a:endParaRPr sz="1400"/>
          </a:p>
        </p:txBody>
      </p:sp>
      <p:cxnSp>
        <p:nvCxnSpPr>
          <p:cNvPr id="137" name="Google Shape;137;p21"/>
          <p:cNvCxnSpPr/>
          <p:nvPr/>
        </p:nvCxnSpPr>
        <p:spPr>
          <a:xfrm>
            <a:off x="134575" y="316575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138" name="Google Shape;138;p21"/>
          <p:cNvCxnSpPr/>
          <p:nvPr/>
        </p:nvCxnSpPr>
        <p:spPr>
          <a:xfrm rot="10800000">
            <a:off x="7709950" y="14199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139" name="Google Shape;139;p21"/>
          <p:cNvCxnSpPr/>
          <p:nvPr/>
        </p:nvCxnSpPr>
        <p:spPr>
          <a:xfrm>
            <a:off x="7201863" y="3695275"/>
            <a:ext cx="0" cy="828000"/>
          </a:xfrm>
          <a:prstGeom prst="straightConnector1">
            <a:avLst/>
          </a:prstGeom>
          <a:noFill/>
          <a:ln w="9525" cap="flat" cmpd="sng">
            <a:solidFill>
              <a:schemeClr val="dk2"/>
            </a:solidFill>
            <a:prstDash val="solid"/>
            <a:round/>
            <a:headEnd type="none" w="med" len="med"/>
            <a:tailEnd type="oval" w="med" len="med"/>
          </a:ln>
        </p:spPr>
      </p:cxnSp>
      <p:sp>
        <p:nvSpPr>
          <p:cNvPr id="140" name="Google Shape;140;p21"/>
          <p:cNvSpPr txBox="1"/>
          <p:nvPr>
            <p:ph type="title"/>
          </p:nvPr>
        </p:nvSpPr>
        <p:spPr>
          <a:xfrm>
            <a:off x="134584" y="384011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Area Type </a:t>
            </a:r>
            <a:endParaRPr sz="1800" b="1">
              <a:solidFill>
                <a:schemeClr val="dk1"/>
              </a:solidFill>
            </a:endParaRPr>
          </a:p>
        </p:txBody>
      </p:sp>
      <p:sp>
        <p:nvSpPr>
          <p:cNvPr id="141" name="Google Shape;141;p21"/>
          <p:cNvSpPr txBox="1"/>
          <p:nvPr>
            <p:ph type="body" idx="4294967295"/>
          </p:nvPr>
        </p:nvSpPr>
        <p:spPr>
          <a:xfrm>
            <a:off x="9" y="4232200"/>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Size of the Houses/Apartments/Flats calculated on either Super Area or Carpet Area or Build Are</a:t>
            </a:r>
            <a:endParaRPr sz="1400"/>
          </a:p>
        </p:txBody>
      </p:sp>
      <p:cxnSp>
        <p:nvCxnSpPr>
          <p:cNvPr id="142" name="Google Shape;142;p21"/>
          <p:cNvCxnSpPr/>
          <p:nvPr/>
        </p:nvCxnSpPr>
        <p:spPr>
          <a:xfrm>
            <a:off x="2067950" y="3313925"/>
            <a:ext cx="0" cy="828000"/>
          </a:xfrm>
          <a:prstGeom prst="straightConnector1">
            <a:avLst/>
          </a:prstGeom>
          <a:noFill/>
          <a:ln w="9525" cap="flat" cmpd="sng">
            <a:solidFill>
              <a:schemeClr val="dk2"/>
            </a:solidFill>
            <a:prstDash val="solid"/>
            <a:round/>
            <a:headEnd type="none" w="med" len="med"/>
            <a:tailEnd type="oval" w="med" len="med"/>
          </a:ln>
        </p:spPr>
      </p:cxnSp>
      <p:cxnSp>
        <p:nvCxnSpPr>
          <p:cNvPr id="143" name="Google Shape;143;p21"/>
          <p:cNvCxnSpPr/>
          <p:nvPr/>
        </p:nvCxnSpPr>
        <p:spPr>
          <a:xfrm rot="10800000">
            <a:off x="935300" y="2094438"/>
            <a:ext cx="0" cy="954600"/>
          </a:xfrm>
          <a:prstGeom prst="straightConnector1">
            <a:avLst/>
          </a:prstGeom>
          <a:noFill/>
          <a:ln w="9525" cap="flat" cmpd="sng">
            <a:solidFill>
              <a:schemeClr val="dk2"/>
            </a:solidFill>
            <a:prstDash val="solid"/>
            <a:round/>
            <a:headEnd type="none" w="med" len="med"/>
            <a:tailEnd type="oval" w="med" len="med"/>
          </a:ln>
        </p:spPr>
      </p:cxnSp>
      <p:sp>
        <p:nvSpPr>
          <p:cNvPr id="144" name="Google Shape;144;p21"/>
          <p:cNvSpPr txBox="1"/>
          <p:nvPr>
            <p:ph type="title"/>
          </p:nvPr>
        </p:nvSpPr>
        <p:spPr>
          <a:xfrm>
            <a:off x="910100" y="1811025"/>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Area Locality </a:t>
            </a:r>
            <a:endParaRPr sz="1800" b="1">
              <a:solidFill>
                <a:schemeClr val="dk1"/>
              </a:solidFill>
            </a:endParaRPr>
          </a:p>
        </p:txBody>
      </p:sp>
      <p:sp>
        <p:nvSpPr>
          <p:cNvPr id="145" name="Google Shape;145;p21"/>
          <p:cNvSpPr txBox="1"/>
          <p:nvPr>
            <p:ph type="body" idx="4294967295"/>
          </p:nvPr>
        </p:nvSpPr>
        <p:spPr>
          <a:xfrm>
            <a:off x="1021163" y="2103588"/>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050">
                <a:highlight>
                  <a:srgbClr val="FFFFFF"/>
                </a:highlight>
                <a:latin typeface="Arial" panose="020B0604020202020204"/>
                <a:ea typeface="Arial" panose="020B0604020202020204"/>
                <a:cs typeface="Arial" panose="020B0604020202020204"/>
                <a:sym typeface="Arial" panose="020B0604020202020204"/>
              </a:rPr>
              <a:t>Locality of the Houses/Apartments/Flats</a:t>
            </a:r>
            <a:endParaRPr sz="1400"/>
          </a:p>
          <a:p>
            <a:pPr marL="0" lvl="0" indent="0" algn="l" rtl="0">
              <a:spcBef>
                <a:spcPts val="1600"/>
              </a:spcBef>
              <a:spcAft>
                <a:spcPts val="1600"/>
              </a:spcAft>
              <a:buNone/>
            </a:pPr>
            <a:endParaRPr sz="1400"/>
          </a:p>
        </p:txBody>
      </p:sp>
      <p:cxnSp>
        <p:nvCxnSpPr>
          <p:cNvPr id="146" name="Google Shape;146;p21"/>
          <p:cNvCxnSpPr/>
          <p:nvPr/>
        </p:nvCxnSpPr>
        <p:spPr>
          <a:xfrm rot="10800000">
            <a:off x="2708100" y="1627138"/>
            <a:ext cx="0" cy="954600"/>
          </a:xfrm>
          <a:prstGeom prst="straightConnector1">
            <a:avLst/>
          </a:prstGeom>
          <a:noFill/>
          <a:ln w="9525" cap="flat" cmpd="sng">
            <a:solidFill>
              <a:schemeClr val="dk2"/>
            </a:solidFill>
            <a:prstDash val="solid"/>
            <a:round/>
            <a:headEnd type="none" w="med" len="med"/>
            <a:tailEnd type="oval" w="med" len="med"/>
          </a:ln>
        </p:spPr>
      </p:cxnSp>
      <p:sp>
        <p:nvSpPr>
          <p:cNvPr id="147" name="Google Shape;147;p21"/>
          <p:cNvSpPr txBox="1"/>
          <p:nvPr>
            <p:ph type="title"/>
          </p:nvPr>
        </p:nvSpPr>
        <p:spPr>
          <a:xfrm>
            <a:off x="2315700" y="1079875"/>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Furnishing Status</a:t>
            </a:r>
            <a:endParaRPr sz="1800" b="1">
              <a:solidFill>
                <a:schemeClr val="dk1"/>
              </a:solidFill>
            </a:endParaRPr>
          </a:p>
        </p:txBody>
      </p:sp>
      <p:sp>
        <p:nvSpPr>
          <p:cNvPr id="148" name="Google Shape;148;p21"/>
          <p:cNvSpPr txBox="1"/>
          <p:nvPr>
            <p:ph type="body" idx="4294967295"/>
          </p:nvPr>
        </p:nvSpPr>
        <p:spPr>
          <a:xfrm>
            <a:off x="2691550" y="1500663"/>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Furnishing Status of the Houses/Apartments/Flats, either it is Furnished or Semi-Furnished or Unfurnished</a:t>
            </a:r>
            <a:endParaRPr sz="1400"/>
          </a:p>
        </p:txBody>
      </p:sp>
      <p:cxnSp>
        <p:nvCxnSpPr>
          <p:cNvPr id="149" name="Google Shape;149;p21"/>
          <p:cNvCxnSpPr/>
          <p:nvPr/>
        </p:nvCxnSpPr>
        <p:spPr>
          <a:xfrm rot="10800000">
            <a:off x="4825150" y="1419975"/>
            <a:ext cx="0" cy="954600"/>
          </a:xfrm>
          <a:prstGeom prst="straightConnector1">
            <a:avLst/>
          </a:prstGeom>
          <a:noFill/>
          <a:ln w="9525" cap="flat" cmpd="sng">
            <a:solidFill>
              <a:schemeClr val="dk2"/>
            </a:solidFill>
            <a:prstDash val="solid"/>
            <a:round/>
            <a:headEnd type="none" w="med" len="med"/>
            <a:tailEnd type="oval" w="med" len="med"/>
          </a:ln>
        </p:spPr>
      </p:cxnSp>
      <p:sp>
        <p:nvSpPr>
          <p:cNvPr id="150" name="Google Shape;150;p21"/>
          <p:cNvSpPr txBox="1"/>
          <p:nvPr>
            <p:ph type="title"/>
          </p:nvPr>
        </p:nvSpPr>
        <p:spPr>
          <a:xfrm>
            <a:off x="4894325" y="981787"/>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City </a:t>
            </a:r>
            <a:r>
              <a:rPr lang="en-GB" sz="1800">
                <a:solidFill>
                  <a:schemeClr val="dk1"/>
                </a:solidFill>
              </a:rPr>
              <a:t> </a:t>
            </a:r>
            <a:endParaRPr sz="1800" b="1">
              <a:solidFill>
                <a:schemeClr val="dk1"/>
              </a:solidFill>
            </a:endParaRPr>
          </a:p>
        </p:txBody>
      </p:sp>
      <p:sp>
        <p:nvSpPr>
          <p:cNvPr id="151" name="Google Shape;151;p21"/>
          <p:cNvSpPr txBox="1"/>
          <p:nvPr>
            <p:ph type="body" idx="4294967295"/>
          </p:nvPr>
        </p:nvSpPr>
        <p:spPr>
          <a:xfrm>
            <a:off x="4805694" y="1314038"/>
            <a:ext cx="11709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050">
                <a:highlight>
                  <a:srgbClr val="FFFFFF"/>
                </a:highlight>
                <a:latin typeface="Arial" panose="020B0604020202020204"/>
                <a:ea typeface="Arial" panose="020B0604020202020204"/>
                <a:cs typeface="Arial" panose="020B0604020202020204"/>
                <a:sym typeface="Arial" panose="020B0604020202020204"/>
              </a:rPr>
              <a:t>City where the Houses/Apartments/Flats are Located</a:t>
            </a:r>
            <a:endParaRPr sz="1400"/>
          </a:p>
          <a:p>
            <a:pPr marL="0" lvl="0" indent="0" algn="l" rtl="0">
              <a:spcBef>
                <a:spcPts val="1600"/>
              </a:spcBef>
              <a:spcAft>
                <a:spcPts val="1600"/>
              </a:spcAft>
              <a:buNone/>
            </a:pPr>
            <a:endParaRPr sz="1400"/>
          </a:p>
        </p:txBody>
      </p:sp>
      <p:sp>
        <p:nvSpPr>
          <p:cNvPr id="152" name="Google Shape;152;p21"/>
          <p:cNvSpPr txBox="1"/>
          <p:nvPr>
            <p:ph type="title"/>
          </p:nvPr>
        </p:nvSpPr>
        <p:spPr>
          <a:xfrm>
            <a:off x="5394247" y="423221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Bathroom </a:t>
            </a:r>
            <a:endParaRPr sz="1800" b="1">
              <a:solidFill>
                <a:schemeClr val="dk1"/>
              </a:solidFill>
            </a:endParaRPr>
          </a:p>
        </p:txBody>
      </p:sp>
      <p:sp>
        <p:nvSpPr>
          <p:cNvPr id="153" name="Google Shape;153;p21"/>
          <p:cNvSpPr txBox="1"/>
          <p:nvPr>
            <p:ph type="body" idx="4294967295"/>
          </p:nvPr>
        </p:nvSpPr>
        <p:spPr>
          <a:xfrm>
            <a:off x="5394247" y="4572450"/>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Number of Bathrooms</a:t>
            </a:r>
            <a:endParaRPr sz="1400"/>
          </a:p>
        </p:txBody>
      </p:sp>
      <p:sp>
        <p:nvSpPr>
          <p:cNvPr id="154" name="Google Shape;154;p21"/>
          <p:cNvSpPr txBox="1"/>
          <p:nvPr>
            <p:ph type="title"/>
          </p:nvPr>
        </p:nvSpPr>
        <p:spPr>
          <a:xfrm>
            <a:off x="3834574" y="3601675"/>
            <a:ext cx="16965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Tentant Prefered </a:t>
            </a:r>
            <a:endParaRPr sz="1800" b="1">
              <a:solidFill>
                <a:schemeClr val="dk1"/>
              </a:solidFill>
            </a:endParaRPr>
          </a:p>
        </p:txBody>
      </p:sp>
      <p:sp>
        <p:nvSpPr>
          <p:cNvPr id="155" name="Google Shape;155;p21"/>
          <p:cNvSpPr txBox="1"/>
          <p:nvPr>
            <p:ph type="body" idx="4294967295"/>
          </p:nvPr>
        </p:nvSpPr>
        <p:spPr>
          <a:xfrm>
            <a:off x="3784950" y="4138900"/>
            <a:ext cx="14523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Type of Tenant Preferred by the Owner or Agent</a:t>
            </a:r>
            <a:endParaRPr sz="1400"/>
          </a:p>
        </p:txBody>
      </p:sp>
      <p:cxnSp>
        <p:nvCxnSpPr>
          <p:cNvPr id="156" name="Google Shape;156;p21"/>
          <p:cNvCxnSpPr/>
          <p:nvPr/>
        </p:nvCxnSpPr>
        <p:spPr>
          <a:xfrm>
            <a:off x="5312688" y="3816575"/>
            <a:ext cx="0" cy="828000"/>
          </a:xfrm>
          <a:prstGeom prst="straightConnector1">
            <a:avLst/>
          </a:prstGeom>
          <a:noFill/>
          <a:ln w="9525" cap="flat" cmpd="sng">
            <a:solidFill>
              <a:schemeClr val="dk2"/>
            </a:solidFill>
            <a:prstDash val="solid"/>
            <a:round/>
            <a:headEnd type="none" w="med" len="med"/>
            <a:tailEnd type="oval" w="med" len="med"/>
          </a:ln>
        </p:spPr>
      </p:cxnSp>
      <p:cxnSp>
        <p:nvCxnSpPr>
          <p:cNvPr id="157" name="Google Shape;157;p21"/>
          <p:cNvCxnSpPr/>
          <p:nvPr/>
        </p:nvCxnSpPr>
        <p:spPr>
          <a:xfrm>
            <a:off x="3725800" y="3383700"/>
            <a:ext cx="0" cy="828000"/>
          </a:xfrm>
          <a:prstGeom prst="straightConnector1">
            <a:avLst/>
          </a:prstGeom>
          <a:noFill/>
          <a:ln w="9525" cap="flat" cmpd="sng">
            <a:solidFill>
              <a:schemeClr val="dk2"/>
            </a:solidFill>
            <a:prstDash val="solid"/>
            <a:round/>
            <a:headEnd type="none" w="med" len="med"/>
            <a:tailEnd type="oval" w="med" len="med"/>
          </a:ln>
        </p:spPr>
      </p:cxnSp>
      <p:sp>
        <p:nvSpPr>
          <p:cNvPr id="158" name="Google Shape;158;p21"/>
          <p:cNvSpPr txBox="1"/>
          <p:nvPr>
            <p:ph type="title"/>
          </p:nvPr>
        </p:nvSpPr>
        <p:spPr>
          <a:xfrm>
            <a:off x="6052170" y="981775"/>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dk1"/>
                </a:solidFill>
              </a:rPr>
              <a:t>Point of Contact </a:t>
            </a:r>
            <a:endParaRPr sz="1800" b="1">
              <a:solidFill>
                <a:schemeClr val="dk1"/>
              </a:solidFill>
            </a:endParaRPr>
          </a:p>
        </p:txBody>
      </p:sp>
      <p:sp>
        <p:nvSpPr>
          <p:cNvPr id="159" name="Google Shape;159;p21"/>
          <p:cNvSpPr txBox="1"/>
          <p:nvPr>
            <p:ph type="body" idx="4294967295"/>
          </p:nvPr>
        </p:nvSpPr>
        <p:spPr>
          <a:xfrm>
            <a:off x="6150900" y="1373875"/>
            <a:ext cx="15054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50">
                <a:highlight>
                  <a:srgbClr val="FFFFFF"/>
                </a:highlight>
                <a:latin typeface="Arial" panose="020B0604020202020204"/>
                <a:ea typeface="Arial" panose="020B0604020202020204"/>
                <a:cs typeface="Arial" panose="020B0604020202020204"/>
                <a:sym typeface="Arial" panose="020B0604020202020204"/>
              </a:rPr>
              <a:t>Whom should you contact for more information regarding the Houses/Apartments/Flats</a:t>
            </a:r>
            <a:endParaRPr sz="1400"/>
          </a:p>
        </p:txBody>
      </p:sp>
      <p:cxnSp>
        <p:nvCxnSpPr>
          <p:cNvPr id="160" name="Google Shape;160;p21"/>
          <p:cNvCxnSpPr/>
          <p:nvPr/>
        </p:nvCxnSpPr>
        <p:spPr>
          <a:xfrm rot="10800000">
            <a:off x="6052175" y="1373863"/>
            <a:ext cx="0" cy="954600"/>
          </a:xfrm>
          <a:prstGeom prst="straightConnector1">
            <a:avLst/>
          </a:prstGeom>
          <a:noFill/>
          <a:ln w="9525" cap="flat" cmpd="sng">
            <a:solidFill>
              <a:schemeClr val="dk2"/>
            </a:solidFill>
            <a:prstDash val="solid"/>
            <a:round/>
            <a:headEnd type="none" w="med" len="med"/>
            <a:tailEnd type="oval" w="med" len="med"/>
          </a:ln>
        </p:spPr>
      </p:cxnSp>
      <p:sp>
        <p:nvSpPr>
          <p:cNvPr id="161" name="Google Shape;161;p21"/>
          <p:cNvSpPr txBox="1"/>
          <p:nvPr/>
        </p:nvSpPr>
        <p:spPr>
          <a:xfrm>
            <a:off x="819750" y="2633275"/>
            <a:ext cx="7487700" cy="1062000"/>
          </a:xfrm>
          <a:prstGeom prst="rect">
            <a:avLst/>
          </a:prstGeom>
          <a:noFill/>
          <a:ln>
            <a:noFill/>
          </a:ln>
        </p:spPr>
        <p:txBody>
          <a:bodyPr spcFirstLastPara="1" wrap="square" lIns="91425" tIns="91425" rIns="91425" bIns="91425" anchor="t" anchorCtr="0">
            <a:spAutoFit/>
          </a:bodyPr>
          <a:lstStyle/>
          <a:p>
            <a:pPr marL="0" lvl="0" indent="0" algn="l" rtl="0">
              <a:lnSpc>
                <a:spcPct val="122000"/>
              </a:lnSpc>
              <a:spcBef>
                <a:spcPts val="0"/>
              </a:spcBef>
              <a:spcAft>
                <a:spcPts val="0"/>
              </a:spcAft>
              <a:buClr>
                <a:schemeClr val="dk2"/>
              </a:buClr>
              <a:buSzPts val="1100"/>
              <a:buFont typeface="Arial" panose="020B0604020202020204"/>
              <a:buNone/>
            </a:pPr>
            <a:r>
              <a:rPr lang="en-GB" sz="2700" b="1">
                <a:solidFill>
                  <a:srgbClr val="6AA84F"/>
                </a:solidFill>
                <a:latin typeface="Raleway"/>
                <a:ea typeface="Raleway"/>
                <a:cs typeface="Raleway"/>
                <a:sym typeface="Raleway"/>
              </a:rPr>
              <a:t>House_Rent_Prediction|EDA|11_Models</a:t>
            </a:r>
            <a:endParaRPr sz="2700" b="1">
              <a:solidFill>
                <a:srgbClr val="6AA84F"/>
              </a:solidFill>
              <a:latin typeface="Raleway"/>
              <a:ea typeface="Raleway"/>
              <a:cs typeface="Raleway"/>
              <a:sym typeface="Raleway"/>
            </a:endParaRPr>
          </a:p>
          <a:p>
            <a:pPr marL="0" lvl="0" indent="0" algn="l" rtl="0">
              <a:spcBef>
                <a:spcPts val="1200"/>
              </a:spcBef>
              <a:spcAft>
                <a:spcPts val="0"/>
              </a:spcAft>
              <a:buNone/>
            </a:pPr>
            <a:endParaRPr>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15948</Words>
  <Application>WPS Presentation</Application>
  <PresentationFormat/>
  <Paragraphs>799</Paragraphs>
  <Slides>69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69</vt:i4>
      </vt:variant>
    </vt:vector>
  </HeadingPairs>
  <TitlesOfParts>
    <vt:vector size="82" baseType="lpstr">
      <vt:lpstr>Arial</vt:lpstr>
      <vt:lpstr>SimSun</vt:lpstr>
      <vt:lpstr>Wingdings</vt:lpstr>
      <vt:lpstr>Arial</vt:lpstr>
      <vt:lpstr>Raleway</vt:lpstr>
      <vt:lpstr>Lato</vt:lpstr>
      <vt:lpstr>Roboto Mono</vt:lpstr>
      <vt:lpstr>Microsoft YaHei</vt:lpstr>
      <vt:lpstr>汉仪旗黑</vt:lpstr>
      <vt:lpstr>宋体-简</vt:lpstr>
      <vt:lpstr>Arial Unicode MS</vt:lpstr>
      <vt:lpstr>American Typewriter Regular</vt:lpstr>
      <vt:lpstr>Swiss</vt:lpstr>
      <vt:lpstr>House Rent Prediction   </vt:lpstr>
      <vt:lpstr>PowerPoint 演示文稿</vt:lpstr>
      <vt:lpstr>Renting, also known as hiring or letting, is an agreement where a payment is made for the temporary use of a good, service, or property owned by another. In this Dataset, we have information on almost 4700+ Houses/Apartments/Flats Available for Rent with different parameters like BHK, Rent, Size, No. of Floors, Area Type, Area Locality, City, Furnishing Status, Type of Tenant Preferred, No. of Bathrooms, Point of Contact. On the basis of these indicators we are going to predict house rent values .</vt:lpstr>
      <vt:lpstr> </vt:lpstr>
      <vt:lpstr>PowerPoint 演示文稿</vt:lpstr>
      <vt:lpstr>PowerPoint 演示文稿</vt:lpstr>
      <vt:lpstr>PowerPoint 演示文稿</vt:lpstr>
      <vt:lpstr>PowerPoint 演示文稿</vt:lpstr>
      <vt:lpstr>Point of Contact </vt:lpstr>
      <vt:lpstr>Approach </vt:lpstr>
      <vt:lpstr>EVALUATION METHOD:</vt:lpstr>
      <vt:lpstr>Also add graphs which helped infer the most information </vt:lpstr>
      <vt:lpstr>PowerPoint 演示文稿</vt:lpstr>
      <vt:lpstr>PowerPoint 演示文稿</vt:lpstr>
      <vt:lpstr> </vt:lpstr>
      <vt:lpstr>PowerPoint 演示文稿</vt:lpstr>
      <vt:lpstr> </vt:lpstr>
      <vt:lpstr>PowerPoint 演示文稿</vt:lpstr>
      <vt:lpstr> </vt:lpstr>
      <vt:lpstr> </vt:lpstr>
      <vt:lpstr>PowerPoint 演示文稿</vt:lpstr>
      <vt:lpstr> </vt:lpstr>
      <vt:lpstr> </vt:lpstr>
      <vt:lpstr>PowerPoint 演示文稿</vt:lpstr>
      <vt:lpstr>PowerPoint 演示文稿</vt:lpstr>
      <vt:lpstr> </vt:lpstr>
      <vt:lpstr> </vt:lpstr>
      <vt:lpstr> </vt:lpstr>
      <vt:lpstr>PowerPoint 演示文稿</vt:lpstr>
      <vt:lpstr>PowerPoint 演示文稿</vt:lpstr>
      <vt:lpstr>PowerPoint 演示文稿</vt:lpstr>
      <vt:lpstr> </vt:lpstr>
      <vt:lpstr>PowerPoint 演示文稿</vt:lpstr>
      <vt:lpstr>PowerPoint 演示文稿</vt:lpstr>
      <vt:lpstr> </vt:lpstr>
      <vt:lpstr>PowerPoint 演示文稿</vt:lpstr>
      <vt:lpstr>PowerPoint 演示文稿</vt:lpstr>
      <vt:lpstr>PowerPoint 演示文稿</vt:lpstr>
      <vt:lpstr> </vt:lpstr>
      <vt:lpstr>PowerPoint 演示文稿</vt:lpstr>
      <vt:lpstr> </vt:lpstr>
      <vt:lpstr>PowerPoint 演示文稿</vt:lpstr>
      <vt:lpstr> </vt:lpstr>
      <vt:lpstr>PowerPoint 演示文稿</vt:lpstr>
      <vt:lpstr> </vt:lpstr>
      <vt:lpstr>PowerPoint 演示文稿</vt:lpstr>
      <vt:lpstr> </vt:lpstr>
      <vt:lpstr>PowerPoint 演示文稿</vt:lpstr>
      <vt:lpstr> </vt:lpstr>
      <vt:lpstr> </vt:lpstr>
      <vt:lpstr>PowerPoint 演示文稿</vt:lpstr>
      <vt:lpstr> </vt:lpstr>
      <vt:lpstr>CALIFORNIA AND  TEXAS COMBINED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#Light GBM is a fast, distributed, high-performance gradient boosting framework </vt:lpstr>
      <vt:lpstr>PowerPoint 演示文稿</vt:lpstr>
      <vt:lpstr>APPLYING VOTING ENSEMBLE ON THE 3 MODELS </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Rent Prediction </dc:title>
  <dc:creator/>
  <cp:lastModifiedBy>parthsingh</cp:lastModifiedBy>
  <cp:revision>2</cp:revision>
  <dcterms:created xsi:type="dcterms:W3CDTF">2022-11-15T03:31:33Z</dcterms:created>
  <dcterms:modified xsi:type="dcterms:W3CDTF">2022-11-15T03:31:33Z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1033-4.7.0.7770</vt:lpwstr>
  </property>
</Properties>
</file>